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Open Sauce Heavy" charset="1" panose="00000A00000000000000"/>
      <p:regular r:id="rId30"/>
    </p:embeddedFont>
    <p:embeddedFont>
      <p:font typeface="Open Sauce" charset="1" panose="00000500000000000000"/>
      <p:regular r:id="rId31"/>
    </p:embeddedFont>
    <p:embeddedFont>
      <p:font typeface="Open Sauce Bold" charset="1" panose="00000800000000000000"/>
      <p:regular r:id="rId32"/>
    </p:embeddedFont>
    <p:embeddedFont>
      <p:font typeface="Open Sauce Light" charset="1" panose="00000400000000000000"/>
      <p:regular r:id="rId33"/>
    </p:embeddedFont>
    <p:embeddedFont>
      <p:font typeface="Open Sauce Medium" charset="1" panose="000006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4.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8.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465210" y="-2557831"/>
            <a:ext cx="7401663" cy="18288000"/>
          </a:xfrm>
          <a:custGeom>
            <a:avLst/>
            <a:gdLst/>
            <a:ahLst/>
            <a:cxnLst/>
            <a:rect r="r" b="b" t="t" l="l"/>
            <a:pathLst>
              <a:path h="18288000" w="7401663">
                <a:moveTo>
                  <a:pt x="0" y="0"/>
                </a:moveTo>
                <a:lnTo>
                  <a:pt x="7401662" y="0"/>
                </a:lnTo>
                <a:lnTo>
                  <a:pt x="7401662"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37016" t="0" r="0" b="0"/>
            </a:stretch>
          </a:blipFill>
        </p:spPr>
      </p:sp>
      <p:grpSp>
        <p:nvGrpSpPr>
          <p:cNvPr name="Group 3" id="3"/>
          <p:cNvGrpSpPr/>
          <p:nvPr/>
        </p:nvGrpSpPr>
        <p:grpSpPr>
          <a:xfrm rot="0">
            <a:off x="823045" y="518730"/>
            <a:ext cx="1761862" cy="791515"/>
            <a:chOff x="0" y="0"/>
            <a:chExt cx="2349150" cy="1055354"/>
          </a:xfrm>
        </p:grpSpPr>
        <p:sp>
          <p:nvSpPr>
            <p:cNvPr name="TextBox 4" id="4"/>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5" id="5"/>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6" id="6"/>
          <p:cNvSpPr txBox="true"/>
          <p:nvPr/>
        </p:nvSpPr>
        <p:spPr>
          <a:xfrm rot="0">
            <a:off x="1855772" y="2900199"/>
            <a:ext cx="14955078" cy="3979934"/>
          </a:xfrm>
          <a:prstGeom prst="rect">
            <a:avLst/>
          </a:prstGeom>
        </p:spPr>
        <p:txBody>
          <a:bodyPr anchor="t" rtlCol="false" tIns="0" lIns="0" bIns="0" rIns="0">
            <a:spAutoFit/>
          </a:bodyPr>
          <a:lstStyle/>
          <a:p>
            <a:pPr algn="ctr" marL="0" indent="0" lvl="0">
              <a:lnSpc>
                <a:spcPts val="10583"/>
              </a:lnSpc>
              <a:spcBef>
                <a:spcPct val="0"/>
              </a:spcBef>
            </a:pPr>
            <a:r>
              <a:rPr lang="en-US" b="true" sz="7559" spc="-355">
                <a:solidFill>
                  <a:srgbClr val="FFFFFF"/>
                </a:solidFill>
                <a:latin typeface="Open Sauce Bold"/>
                <a:ea typeface="Open Sauce Bold"/>
                <a:cs typeface="Open Sauce Bold"/>
                <a:sym typeface="Open Sauce Bold"/>
              </a:rPr>
              <a:t>Tendencias salariales globales de</a:t>
            </a:r>
            <a:r>
              <a:rPr lang="en-US" sz="7559" spc="-355">
                <a:solidFill>
                  <a:srgbClr val="FFFFFF"/>
                </a:solidFill>
                <a:latin typeface="Open Sauce Light"/>
                <a:ea typeface="Open Sauce Light"/>
                <a:cs typeface="Open Sauce Light"/>
                <a:sym typeface="Open Sauce Light"/>
              </a:rPr>
              <a:t> Inteligencia Artificial y Machine Learning</a:t>
            </a:r>
          </a:p>
        </p:txBody>
      </p:sp>
      <p:sp>
        <p:nvSpPr>
          <p:cNvPr name="TextBox 7" id="7"/>
          <p:cNvSpPr txBox="true"/>
          <p:nvPr/>
        </p:nvSpPr>
        <p:spPr>
          <a:xfrm rot="0">
            <a:off x="11135046" y="8692019"/>
            <a:ext cx="6124254" cy="550892"/>
          </a:xfrm>
          <a:prstGeom prst="rect">
            <a:avLst/>
          </a:prstGeom>
        </p:spPr>
        <p:txBody>
          <a:bodyPr anchor="t" rtlCol="false" tIns="0" lIns="0" bIns="0" rIns="0">
            <a:spAutoFit/>
          </a:bodyPr>
          <a:lstStyle/>
          <a:p>
            <a:pPr algn="r">
              <a:lnSpc>
                <a:spcPts val="4465"/>
              </a:lnSpc>
            </a:pPr>
            <a:r>
              <a:rPr lang="en-US" sz="3189">
                <a:solidFill>
                  <a:srgbClr val="FFFFFF"/>
                </a:solidFill>
                <a:latin typeface="Open Sauce"/>
                <a:ea typeface="Open Sauce"/>
                <a:cs typeface="Open Sauce"/>
                <a:sym typeface="Open Sauce"/>
              </a:rPr>
              <a:t>Grupo 3</a:t>
            </a:r>
          </a:p>
        </p:txBody>
      </p:sp>
      <p:sp>
        <p:nvSpPr>
          <p:cNvPr name="TextBox 8" id="8"/>
          <p:cNvSpPr txBox="true"/>
          <p:nvPr/>
        </p:nvSpPr>
        <p:spPr>
          <a:xfrm rot="0">
            <a:off x="823045" y="7470881"/>
            <a:ext cx="5267829" cy="1507734"/>
          </a:xfrm>
          <a:prstGeom prst="rect">
            <a:avLst/>
          </a:prstGeom>
        </p:spPr>
        <p:txBody>
          <a:bodyPr anchor="t" rtlCol="false" tIns="0" lIns="0" bIns="0" rIns="0">
            <a:spAutoFit/>
          </a:bodyPr>
          <a:lstStyle/>
          <a:p>
            <a:pPr algn="l">
              <a:lnSpc>
                <a:spcPts val="4046"/>
              </a:lnSpc>
            </a:pPr>
            <a:r>
              <a:rPr lang="en-US" sz="2890">
                <a:solidFill>
                  <a:srgbClr val="FFFFFF"/>
                </a:solidFill>
                <a:latin typeface="Open Sauce"/>
                <a:ea typeface="Open Sauce"/>
                <a:cs typeface="Open Sauce"/>
                <a:sym typeface="Open Sauce"/>
              </a:rPr>
              <a:t>Juan Manuel Agudelo </a:t>
            </a:r>
          </a:p>
          <a:p>
            <a:pPr algn="l">
              <a:lnSpc>
                <a:spcPts val="4046"/>
              </a:lnSpc>
            </a:pPr>
            <a:r>
              <a:rPr lang="en-US" sz="2890">
                <a:solidFill>
                  <a:srgbClr val="FFFFFF"/>
                </a:solidFill>
                <a:latin typeface="Open Sauce"/>
                <a:ea typeface="Open Sauce"/>
                <a:cs typeface="Open Sauce"/>
                <a:sym typeface="Open Sauce"/>
              </a:rPr>
              <a:t>Maria Isabel Echavarria</a:t>
            </a:r>
          </a:p>
          <a:p>
            <a:pPr algn="l">
              <a:lnSpc>
                <a:spcPts val="4046"/>
              </a:lnSpc>
            </a:pPr>
            <a:r>
              <a:rPr lang="en-US" sz="2890">
                <a:solidFill>
                  <a:srgbClr val="FFFFFF"/>
                </a:solidFill>
                <a:latin typeface="Open Sauce"/>
                <a:ea typeface="Open Sauce"/>
                <a:cs typeface="Open Sauce"/>
                <a:sym typeface="Open Sauce"/>
              </a:rPr>
              <a:t>Jeronimo Mallarino</a:t>
            </a:r>
          </a:p>
        </p:txBody>
      </p:sp>
      <p:sp>
        <p:nvSpPr>
          <p:cNvPr name="TextBox 9" id="9"/>
          <p:cNvSpPr txBox="true"/>
          <p:nvPr/>
        </p:nvSpPr>
        <p:spPr>
          <a:xfrm rot="0">
            <a:off x="6296529" y="2063636"/>
            <a:ext cx="5739023" cy="821702"/>
          </a:xfrm>
          <a:prstGeom prst="rect">
            <a:avLst/>
          </a:prstGeom>
        </p:spPr>
        <p:txBody>
          <a:bodyPr anchor="t" rtlCol="false" tIns="0" lIns="0" bIns="0" rIns="0">
            <a:spAutoFit/>
          </a:bodyPr>
          <a:lstStyle/>
          <a:p>
            <a:pPr algn="ctr" marL="0" indent="0" lvl="0">
              <a:lnSpc>
                <a:spcPts val="6700"/>
              </a:lnSpc>
              <a:spcBef>
                <a:spcPct val="0"/>
              </a:spcBef>
            </a:pPr>
            <a:r>
              <a:rPr lang="en-US" b="true" sz="4786" spc="-224">
                <a:solidFill>
                  <a:srgbClr val="FFFFFF"/>
                </a:solidFill>
                <a:latin typeface="Open Sauce Medium"/>
                <a:ea typeface="Open Sauce Medium"/>
                <a:cs typeface="Open Sauce Medium"/>
                <a:sym typeface="Open Sauce Medium"/>
              </a:rPr>
              <a:t>Modelo de regresión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94126" y="-7794"/>
            <a:ext cx="8558066" cy="8573655"/>
          </a:xfrm>
          <a:custGeom>
            <a:avLst/>
            <a:gdLst/>
            <a:ahLst/>
            <a:cxnLst/>
            <a:rect r="r" b="b" t="t" l="l"/>
            <a:pathLst>
              <a:path h="8573655" w="8558066">
                <a:moveTo>
                  <a:pt x="0" y="8573655"/>
                </a:moveTo>
                <a:lnTo>
                  <a:pt x="8558067" y="8573655"/>
                </a:lnTo>
                <a:lnTo>
                  <a:pt x="8558067" y="0"/>
                </a:lnTo>
                <a:lnTo>
                  <a:pt x="0" y="0"/>
                </a:lnTo>
                <a:lnTo>
                  <a:pt x="0" y="85736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423095" y="-2242738"/>
            <a:ext cx="7672410" cy="7672410"/>
          </a:xfrm>
          <a:custGeom>
            <a:avLst/>
            <a:gdLst/>
            <a:ahLst/>
            <a:cxnLst/>
            <a:rect r="r" b="b" t="t" l="l"/>
            <a:pathLst>
              <a:path h="7672410" w="7672410">
                <a:moveTo>
                  <a:pt x="0" y="0"/>
                </a:moveTo>
                <a:lnTo>
                  <a:pt x="7672410" y="0"/>
                </a:lnTo>
                <a:lnTo>
                  <a:pt x="7672410" y="7672410"/>
                </a:lnTo>
                <a:lnTo>
                  <a:pt x="0" y="7672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4565548"/>
            <a:ext cx="16230600" cy="4692752"/>
            <a:chOff x="0" y="0"/>
            <a:chExt cx="2327517" cy="672955"/>
          </a:xfrm>
        </p:grpSpPr>
        <p:sp>
          <p:nvSpPr>
            <p:cNvPr name="Freeform 5" id="5"/>
            <p:cNvSpPr/>
            <p:nvPr/>
          </p:nvSpPr>
          <p:spPr>
            <a:xfrm flipH="false" flipV="false" rot="0">
              <a:off x="0" y="0"/>
              <a:ext cx="2327517" cy="672955"/>
            </a:xfrm>
            <a:custGeom>
              <a:avLst/>
              <a:gdLst/>
              <a:ahLst/>
              <a:cxnLst/>
              <a:rect r="r" b="b" t="t" l="l"/>
              <a:pathLst>
                <a:path h="672955" w="2327517">
                  <a:moveTo>
                    <a:pt x="3816" y="0"/>
                  </a:moveTo>
                  <a:lnTo>
                    <a:pt x="2323701" y="0"/>
                  </a:lnTo>
                  <a:cubicBezTo>
                    <a:pt x="2324713" y="0"/>
                    <a:pt x="2325684" y="402"/>
                    <a:pt x="2326400" y="1118"/>
                  </a:cubicBezTo>
                  <a:cubicBezTo>
                    <a:pt x="2327115" y="1833"/>
                    <a:pt x="2327517" y="2804"/>
                    <a:pt x="2327517" y="3816"/>
                  </a:cubicBezTo>
                  <a:lnTo>
                    <a:pt x="2327517" y="669139"/>
                  </a:lnTo>
                  <a:cubicBezTo>
                    <a:pt x="2327517" y="670151"/>
                    <a:pt x="2327115" y="671122"/>
                    <a:pt x="2326400" y="671837"/>
                  </a:cubicBezTo>
                  <a:cubicBezTo>
                    <a:pt x="2325684" y="672553"/>
                    <a:pt x="2324713" y="672955"/>
                    <a:pt x="2323701" y="672955"/>
                  </a:cubicBezTo>
                  <a:lnTo>
                    <a:pt x="3816" y="672955"/>
                  </a:lnTo>
                  <a:cubicBezTo>
                    <a:pt x="2804" y="672955"/>
                    <a:pt x="1833" y="672553"/>
                    <a:pt x="1118" y="671837"/>
                  </a:cubicBezTo>
                  <a:cubicBezTo>
                    <a:pt x="402" y="671122"/>
                    <a:pt x="0" y="670151"/>
                    <a:pt x="0" y="669139"/>
                  </a:cubicBezTo>
                  <a:lnTo>
                    <a:pt x="0" y="3816"/>
                  </a:lnTo>
                  <a:cubicBezTo>
                    <a:pt x="0" y="2804"/>
                    <a:pt x="402" y="1833"/>
                    <a:pt x="1118" y="1118"/>
                  </a:cubicBezTo>
                  <a:cubicBezTo>
                    <a:pt x="1833" y="402"/>
                    <a:pt x="2804" y="0"/>
                    <a:pt x="3816" y="0"/>
                  </a:cubicBezTo>
                  <a:close/>
                </a:path>
              </a:pathLst>
            </a:custGeom>
            <a:blipFill>
              <a:blip r:embed="rId6"/>
              <a:stretch>
                <a:fillRect l="-1173" t="0" r="-1173" b="0"/>
              </a:stretch>
            </a:blipFill>
          </p:spPr>
        </p:sp>
      </p:grpSp>
      <p:sp>
        <p:nvSpPr>
          <p:cNvPr name="TextBox 6" id="6"/>
          <p:cNvSpPr txBox="true"/>
          <p:nvPr/>
        </p:nvSpPr>
        <p:spPr>
          <a:xfrm rot="0">
            <a:off x="3920096" y="556830"/>
            <a:ext cx="10989880" cy="2111375"/>
          </a:xfrm>
          <a:prstGeom prst="rect">
            <a:avLst/>
          </a:prstGeom>
        </p:spPr>
        <p:txBody>
          <a:bodyPr anchor="t" rtlCol="false" tIns="0" lIns="0" bIns="0" rIns="0">
            <a:spAutoFit/>
          </a:bodyPr>
          <a:lstStyle/>
          <a:p>
            <a:pPr algn="just">
              <a:lnSpc>
                <a:spcPts val="5500"/>
              </a:lnSpc>
            </a:pPr>
            <a:r>
              <a:rPr lang="en-US" b="true" sz="5000" spc="10">
                <a:solidFill>
                  <a:srgbClr val="FFFFFF"/>
                </a:solidFill>
                <a:latin typeface="Open Sauce Bold"/>
                <a:ea typeface="Open Sauce Bold"/>
                <a:cs typeface="Open Sauce Bold"/>
                <a:sym typeface="Open Sauce Bold"/>
              </a:rPr>
              <a:t>INDUSTRIAS CON MEJORES SALARIOS EN USD</a:t>
            </a:r>
          </a:p>
          <a:p>
            <a:pPr algn="just" marL="0" indent="0" lvl="0">
              <a:lnSpc>
                <a:spcPts val="5500"/>
              </a:lnSpc>
            </a:pPr>
          </a:p>
        </p:txBody>
      </p:sp>
      <p:grpSp>
        <p:nvGrpSpPr>
          <p:cNvPr name="Group 7" id="7"/>
          <p:cNvGrpSpPr/>
          <p:nvPr/>
        </p:nvGrpSpPr>
        <p:grpSpPr>
          <a:xfrm rot="0">
            <a:off x="823045" y="518730"/>
            <a:ext cx="1761862" cy="791515"/>
            <a:chOff x="0" y="0"/>
            <a:chExt cx="2349150" cy="1055354"/>
          </a:xfrm>
        </p:grpSpPr>
        <p:sp>
          <p:nvSpPr>
            <p:cNvPr name="TextBox 8" id="8"/>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9" id="9"/>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10" id="10"/>
          <p:cNvSpPr txBox="true"/>
          <p:nvPr/>
        </p:nvSpPr>
        <p:spPr>
          <a:xfrm rot="0">
            <a:off x="823045" y="2414857"/>
            <a:ext cx="15945344" cy="2150691"/>
          </a:xfrm>
          <a:prstGeom prst="rect">
            <a:avLst/>
          </a:prstGeom>
        </p:spPr>
        <p:txBody>
          <a:bodyPr anchor="t" rtlCol="false" tIns="0" lIns="0" bIns="0" rIns="0">
            <a:spAutoFit/>
          </a:bodyPr>
          <a:lstStyle/>
          <a:p>
            <a:pPr algn="just">
              <a:lnSpc>
                <a:spcPts val="3537"/>
              </a:lnSpc>
            </a:pPr>
            <a:r>
              <a:rPr lang="en-US" sz="2527" spc="5">
                <a:solidFill>
                  <a:srgbClr val="FFFFFF"/>
                </a:solidFill>
                <a:latin typeface="Open Sauce"/>
                <a:ea typeface="Open Sauce"/>
                <a:cs typeface="Open Sauce"/>
                <a:sym typeface="Open Sauce"/>
              </a:rPr>
              <a:t>Este grafico permite identificar cuales industrias del sector de IA y ML cuentan con sueldos mas altos, clasificando cada industria de mayor a menor, y considerando solo las 10 mas altas en barras. Sorprendentemente, la industria tecnológica se encuentra más abajo de lo que usualmente se espera. </a:t>
            </a:r>
          </a:p>
          <a:p>
            <a:pPr algn="just">
              <a:lnSpc>
                <a:spcPts val="297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5400000">
            <a:off x="-2184548" y="-358114"/>
            <a:ext cx="10635427" cy="10654800"/>
          </a:xfrm>
          <a:custGeom>
            <a:avLst/>
            <a:gdLst/>
            <a:ahLst/>
            <a:cxnLst/>
            <a:rect r="r" b="b" t="t" l="l"/>
            <a:pathLst>
              <a:path h="10654800" w="10635427">
                <a:moveTo>
                  <a:pt x="0" y="10654800"/>
                </a:moveTo>
                <a:lnTo>
                  <a:pt x="10635427" y="10654800"/>
                </a:lnTo>
                <a:lnTo>
                  <a:pt x="10635427" y="0"/>
                </a:lnTo>
                <a:lnTo>
                  <a:pt x="0" y="0"/>
                </a:lnTo>
                <a:lnTo>
                  <a:pt x="0" y="1065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86656" y="4804805"/>
            <a:ext cx="16714687" cy="4453495"/>
            <a:chOff x="0" y="0"/>
            <a:chExt cx="2327517" cy="620148"/>
          </a:xfrm>
        </p:grpSpPr>
        <p:sp>
          <p:nvSpPr>
            <p:cNvPr name="Freeform 4" id="4"/>
            <p:cNvSpPr/>
            <p:nvPr/>
          </p:nvSpPr>
          <p:spPr>
            <a:xfrm flipH="false" flipV="false" rot="0">
              <a:off x="0" y="0"/>
              <a:ext cx="2327517" cy="620148"/>
            </a:xfrm>
            <a:custGeom>
              <a:avLst/>
              <a:gdLst/>
              <a:ahLst/>
              <a:cxnLst/>
              <a:rect r="r" b="b" t="t" l="l"/>
              <a:pathLst>
                <a:path h="620148" w="2327517">
                  <a:moveTo>
                    <a:pt x="3705" y="0"/>
                  </a:moveTo>
                  <a:lnTo>
                    <a:pt x="2323812" y="0"/>
                  </a:lnTo>
                  <a:cubicBezTo>
                    <a:pt x="2324795" y="0"/>
                    <a:pt x="2325737" y="390"/>
                    <a:pt x="2326432" y="1085"/>
                  </a:cubicBezTo>
                  <a:cubicBezTo>
                    <a:pt x="2327127" y="1780"/>
                    <a:pt x="2327517" y="2723"/>
                    <a:pt x="2327517" y="3705"/>
                  </a:cubicBezTo>
                  <a:lnTo>
                    <a:pt x="2327517" y="616443"/>
                  </a:lnTo>
                  <a:cubicBezTo>
                    <a:pt x="2327517" y="618489"/>
                    <a:pt x="2325858" y="620148"/>
                    <a:pt x="2323812" y="620148"/>
                  </a:cubicBezTo>
                  <a:lnTo>
                    <a:pt x="3705" y="620148"/>
                  </a:lnTo>
                  <a:cubicBezTo>
                    <a:pt x="1659" y="620148"/>
                    <a:pt x="0" y="618489"/>
                    <a:pt x="0" y="616443"/>
                  </a:cubicBezTo>
                  <a:lnTo>
                    <a:pt x="0" y="3705"/>
                  </a:lnTo>
                  <a:cubicBezTo>
                    <a:pt x="0" y="1659"/>
                    <a:pt x="1659" y="0"/>
                    <a:pt x="3705" y="0"/>
                  </a:cubicBezTo>
                  <a:close/>
                </a:path>
              </a:pathLst>
            </a:custGeom>
            <a:blipFill>
              <a:blip r:embed="rId4"/>
              <a:stretch>
                <a:fillRect l="0" t="-667" r="0" b="-667"/>
              </a:stretch>
            </a:blipFill>
          </p:spPr>
        </p:sp>
      </p:grpSp>
      <p:sp>
        <p:nvSpPr>
          <p:cNvPr name="Freeform 5" id="5"/>
          <p:cNvSpPr/>
          <p:nvPr/>
        </p:nvSpPr>
        <p:spPr>
          <a:xfrm flipH="false" flipV="false" rot="-8538469">
            <a:off x="14702700" y="5422095"/>
            <a:ext cx="7672410" cy="7672410"/>
          </a:xfrm>
          <a:custGeom>
            <a:avLst/>
            <a:gdLst/>
            <a:ahLst/>
            <a:cxnLst/>
            <a:rect r="r" b="b" t="t" l="l"/>
            <a:pathLst>
              <a:path h="7672410" w="7672410">
                <a:moveTo>
                  <a:pt x="0" y="0"/>
                </a:moveTo>
                <a:lnTo>
                  <a:pt x="7672410" y="0"/>
                </a:lnTo>
                <a:lnTo>
                  <a:pt x="7672410" y="7672410"/>
                </a:lnTo>
                <a:lnTo>
                  <a:pt x="0" y="76724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697088" y="575880"/>
            <a:ext cx="13772592" cy="2202943"/>
          </a:xfrm>
          <a:prstGeom prst="rect">
            <a:avLst/>
          </a:prstGeom>
        </p:spPr>
        <p:txBody>
          <a:bodyPr anchor="t" rtlCol="false" tIns="0" lIns="0" bIns="0" rIns="0">
            <a:spAutoFit/>
          </a:bodyPr>
          <a:lstStyle/>
          <a:p>
            <a:pPr algn="just">
              <a:lnSpc>
                <a:spcPts val="5783"/>
              </a:lnSpc>
            </a:pPr>
            <a:r>
              <a:rPr lang="en-US" b="true" sz="5257" spc="10">
                <a:solidFill>
                  <a:srgbClr val="FFFFFF"/>
                </a:solidFill>
                <a:latin typeface="Open Sauce Bold"/>
                <a:ea typeface="Open Sauce Bold"/>
                <a:cs typeface="Open Sauce Bold"/>
                <a:sym typeface="Open Sauce Bold"/>
              </a:rPr>
              <a:t>SALARIO POR TAMAÑO DE LA COMPAÑÍA</a:t>
            </a:r>
          </a:p>
          <a:p>
            <a:pPr algn="just" marL="0" indent="0" lvl="0">
              <a:lnSpc>
                <a:spcPts val="5783"/>
              </a:lnSpc>
            </a:pPr>
          </a:p>
        </p:txBody>
      </p:sp>
      <p:grpSp>
        <p:nvGrpSpPr>
          <p:cNvPr name="Group 7" id="7"/>
          <p:cNvGrpSpPr/>
          <p:nvPr/>
        </p:nvGrpSpPr>
        <p:grpSpPr>
          <a:xfrm rot="0">
            <a:off x="823045" y="518730"/>
            <a:ext cx="1761862" cy="791515"/>
            <a:chOff x="0" y="0"/>
            <a:chExt cx="2349150" cy="1055354"/>
          </a:xfrm>
        </p:grpSpPr>
        <p:sp>
          <p:nvSpPr>
            <p:cNvPr name="TextBox 8" id="8"/>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9" id="9"/>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10" id="10"/>
          <p:cNvSpPr txBox="true"/>
          <p:nvPr/>
        </p:nvSpPr>
        <p:spPr>
          <a:xfrm rot="0">
            <a:off x="7545674" y="2342044"/>
            <a:ext cx="8924006" cy="1664973"/>
          </a:xfrm>
          <a:prstGeom prst="rect">
            <a:avLst/>
          </a:prstGeom>
        </p:spPr>
        <p:txBody>
          <a:bodyPr anchor="t" rtlCol="false" tIns="0" lIns="0" bIns="0" rIns="0">
            <a:spAutoFit/>
          </a:bodyPr>
          <a:lstStyle/>
          <a:p>
            <a:pPr algn="just">
              <a:lnSpc>
                <a:spcPts val="3347"/>
              </a:lnSpc>
              <a:spcBef>
                <a:spcPct val="0"/>
              </a:spcBef>
            </a:pPr>
            <a:r>
              <a:rPr lang="en-US" sz="2390" spc="4">
                <a:solidFill>
                  <a:srgbClr val="FFFFFF"/>
                </a:solidFill>
                <a:latin typeface="Open Sauce"/>
                <a:ea typeface="Open Sauce"/>
                <a:cs typeface="Open Sauce"/>
                <a:sym typeface="Open Sauce"/>
              </a:rPr>
              <a:t>Este diagrama de cajas representa la media de salario en USD, según el tamaño de la empresa. Muestra donde se agrupa la mayoría de los datos,  y los datos que están muy por fuera de la media.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93718" y="-267822"/>
            <a:ext cx="9005785" cy="9022189"/>
          </a:xfrm>
          <a:custGeom>
            <a:avLst/>
            <a:gdLst/>
            <a:ahLst/>
            <a:cxnLst/>
            <a:rect r="r" b="b" t="t" l="l"/>
            <a:pathLst>
              <a:path h="9022189" w="9005785">
                <a:moveTo>
                  <a:pt x="0" y="9022189"/>
                </a:moveTo>
                <a:lnTo>
                  <a:pt x="9005785" y="9022189"/>
                </a:lnTo>
                <a:lnTo>
                  <a:pt x="9005785" y="0"/>
                </a:lnTo>
                <a:lnTo>
                  <a:pt x="0" y="0"/>
                </a:lnTo>
                <a:lnTo>
                  <a:pt x="0" y="9022189"/>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24452" y="2075774"/>
            <a:ext cx="9734848" cy="7708095"/>
            <a:chOff x="0" y="0"/>
            <a:chExt cx="1681998" cy="1331813"/>
          </a:xfrm>
        </p:grpSpPr>
        <p:sp>
          <p:nvSpPr>
            <p:cNvPr name="Freeform 4" id="4"/>
            <p:cNvSpPr/>
            <p:nvPr/>
          </p:nvSpPr>
          <p:spPr>
            <a:xfrm flipH="false" flipV="false" rot="0">
              <a:off x="0" y="0"/>
              <a:ext cx="1681998" cy="1331813"/>
            </a:xfrm>
            <a:custGeom>
              <a:avLst/>
              <a:gdLst/>
              <a:ahLst/>
              <a:cxnLst/>
              <a:rect r="r" b="b" t="t" l="l"/>
              <a:pathLst>
                <a:path h="1331813" w="1681998">
                  <a:moveTo>
                    <a:pt x="6362" y="0"/>
                  </a:moveTo>
                  <a:lnTo>
                    <a:pt x="1675635" y="0"/>
                  </a:lnTo>
                  <a:cubicBezTo>
                    <a:pt x="1679149" y="0"/>
                    <a:pt x="1681998" y="2848"/>
                    <a:pt x="1681998" y="6362"/>
                  </a:cubicBezTo>
                  <a:lnTo>
                    <a:pt x="1681998" y="1325451"/>
                  </a:lnTo>
                  <a:cubicBezTo>
                    <a:pt x="1681998" y="1327138"/>
                    <a:pt x="1681327" y="1328756"/>
                    <a:pt x="1680134" y="1329950"/>
                  </a:cubicBezTo>
                  <a:cubicBezTo>
                    <a:pt x="1678941" y="1331143"/>
                    <a:pt x="1677323" y="1331813"/>
                    <a:pt x="1675635" y="1331813"/>
                  </a:cubicBezTo>
                  <a:lnTo>
                    <a:pt x="6362" y="1331813"/>
                  </a:lnTo>
                  <a:cubicBezTo>
                    <a:pt x="4675" y="1331813"/>
                    <a:pt x="3057" y="1331143"/>
                    <a:pt x="1863" y="1329950"/>
                  </a:cubicBezTo>
                  <a:cubicBezTo>
                    <a:pt x="670" y="1328756"/>
                    <a:pt x="0" y="1327138"/>
                    <a:pt x="0" y="1325451"/>
                  </a:cubicBezTo>
                  <a:lnTo>
                    <a:pt x="0" y="6362"/>
                  </a:lnTo>
                  <a:cubicBezTo>
                    <a:pt x="0" y="4675"/>
                    <a:pt x="670" y="3057"/>
                    <a:pt x="1863" y="1863"/>
                  </a:cubicBezTo>
                  <a:cubicBezTo>
                    <a:pt x="3057" y="670"/>
                    <a:pt x="4675" y="0"/>
                    <a:pt x="6362" y="0"/>
                  </a:cubicBezTo>
                  <a:close/>
                </a:path>
              </a:pathLst>
            </a:custGeom>
            <a:blipFill>
              <a:blip r:embed="rId4"/>
              <a:stretch>
                <a:fillRect l="-575" t="0" r="-575" b="0"/>
              </a:stretch>
            </a:blipFill>
          </p:spPr>
        </p:sp>
      </p:grpSp>
      <p:sp>
        <p:nvSpPr>
          <p:cNvPr name="Freeform 5" id="5"/>
          <p:cNvSpPr/>
          <p:nvPr/>
        </p:nvSpPr>
        <p:spPr>
          <a:xfrm flipH="false" flipV="false" rot="-10800000">
            <a:off x="12095560" y="-2525960"/>
            <a:ext cx="7672410" cy="7672410"/>
          </a:xfrm>
          <a:custGeom>
            <a:avLst/>
            <a:gdLst/>
            <a:ahLst/>
            <a:cxnLst/>
            <a:rect r="r" b="b" t="t" l="l"/>
            <a:pathLst>
              <a:path h="7672410" w="7672410">
                <a:moveTo>
                  <a:pt x="0" y="0"/>
                </a:moveTo>
                <a:lnTo>
                  <a:pt x="7672410" y="0"/>
                </a:lnTo>
                <a:lnTo>
                  <a:pt x="7672410" y="7672410"/>
                </a:lnTo>
                <a:lnTo>
                  <a:pt x="0" y="76724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584907" y="445813"/>
            <a:ext cx="14803464" cy="1611390"/>
          </a:xfrm>
          <a:prstGeom prst="rect">
            <a:avLst/>
          </a:prstGeom>
        </p:spPr>
        <p:txBody>
          <a:bodyPr anchor="t" rtlCol="false" tIns="0" lIns="0" bIns="0" rIns="0">
            <a:spAutoFit/>
          </a:bodyPr>
          <a:lstStyle/>
          <a:p>
            <a:pPr algn="just">
              <a:lnSpc>
                <a:spcPts val="4269"/>
              </a:lnSpc>
            </a:pPr>
            <a:r>
              <a:rPr lang="en-US" b="true" sz="3881" spc="7">
                <a:solidFill>
                  <a:srgbClr val="FFFFFF"/>
                </a:solidFill>
                <a:latin typeface="Open Sauce Bold"/>
                <a:ea typeface="Open Sauce Bold"/>
                <a:cs typeface="Open Sauce Bold"/>
                <a:sym typeface="Open Sauce Bold"/>
              </a:rPr>
              <a:t>DISTRIBUCIÓN DE SALARIOS </a:t>
            </a:r>
            <a:r>
              <a:rPr lang="en-US" sz="3881" spc="7">
                <a:solidFill>
                  <a:srgbClr val="FFFFFF"/>
                </a:solidFill>
                <a:latin typeface="Open Sauce"/>
                <a:ea typeface="Open Sauce"/>
                <a:cs typeface="Open Sauce"/>
                <a:sym typeface="Open Sauce"/>
              </a:rPr>
              <a:t>POR UBICACIÓN DE LA EMPRESA </a:t>
            </a:r>
          </a:p>
          <a:p>
            <a:pPr algn="just" marL="0" indent="0" lvl="0">
              <a:lnSpc>
                <a:spcPts val="4269"/>
              </a:lnSpc>
            </a:pPr>
          </a:p>
        </p:txBody>
      </p:sp>
      <p:sp>
        <p:nvSpPr>
          <p:cNvPr name="TextBox 7" id="7"/>
          <p:cNvSpPr txBox="true"/>
          <p:nvPr/>
        </p:nvSpPr>
        <p:spPr>
          <a:xfrm rot="0">
            <a:off x="412693" y="3431014"/>
            <a:ext cx="6459042" cy="5008767"/>
          </a:xfrm>
          <a:prstGeom prst="rect">
            <a:avLst/>
          </a:prstGeom>
        </p:spPr>
        <p:txBody>
          <a:bodyPr anchor="t" rtlCol="false" tIns="0" lIns="0" bIns="0" rIns="0">
            <a:spAutoFit/>
          </a:bodyPr>
          <a:lstStyle/>
          <a:p>
            <a:pPr algn="just">
              <a:lnSpc>
                <a:spcPts val="3603"/>
              </a:lnSpc>
            </a:pPr>
            <a:r>
              <a:rPr lang="en-US" sz="2574" spc="5">
                <a:solidFill>
                  <a:srgbClr val="FFFFFF"/>
                </a:solidFill>
                <a:latin typeface="Open Sauce"/>
                <a:ea typeface="Open Sauce"/>
                <a:cs typeface="Open Sauce"/>
                <a:sym typeface="Open Sauce"/>
              </a:rPr>
              <a:t>Este diagrama representa la distribución salarial en USD de los 10 paises con más registros en el Dataset.</a:t>
            </a:r>
          </a:p>
          <a:p>
            <a:pPr algn="just">
              <a:lnSpc>
                <a:spcPts val="3603"/>
              </a:lnSpc>
            </a:pPr>
          </a:p>
          <a:p>
            <a:pPr algn="just" marL="555780" indent="-277890" lvl="1">
              <a:lnSpc>
                <a:spcPts val="3603"/>
              </a:lnSpc>
              <a:buFont typeface="Arial"/>
              <a:buChar char="•"/>
            </a:pPr>
            <a:r>
              <a:rPr lang="en-US" sz="2574" spc="5">
                <a:solidFill>
                  <a:srgbClr val="FFFFFF"/>
                </a:solidFill>
                <a:latin typeface="Open Sauce"/>
                <a:ea typeface="Open Sauce"/>
                <a:cs typeface="Open Sauce"/>
                <a:sym typeface="Open Sauce"/>
              </a:rPr>
              <a:t>La caj</a:t>
            </a:r>
            <a:r>
              <a:rPr lang="en-US" sz="2574" spc="5">
                <a:solidFill>
                  <a:srgbClr val="FFFFFF"/>
                </a:solidFill>
                <a:latin typeface="Open Sauce"/>
                <a:ea typeface="Open Sauce"/>
                <a:cs typeface="Open Sauce"/>
                <a:sym typeface="Open Sauce"/>
              </a:rPr>
              <a:t>a central representa el 50% medio de los salarios.</a:t>
            </a:r>
          </a:p>
          <a:p>
            <a:pPr algn="just" marL="555780" indent="-277890" lvl="1">
              <a:lnSpc>
                <a:spcPts val="3603"/>
              </a:lnSpc>
              <a:buFont typeface="Arial"/>
              <a:buChar char="•"/>
            </a:pPr>
            <a:r>
              <a:rPr lang="en-US" sz="2574" spc="5">
                <a:solidFill>
                  <a:srgbClr val="FFFFFF"/>
                </a:solidFill>
                <a:latin typeface="Open Sauce"/>
                <a:ea typeface="Open Sauce"/>
                <a:cs typeface="Open Sauce"/>
                <a:sym typeface="Open Sauce"/>
              </a:rPr>
              <a:t>Las líneas externas muestran el rango típico de salarios.</a:t>
            </a:r>
          </a:p>
          <a:p>
            <a:pPr algn="just" marL="555780" indent="-277890" lvl="1">
              <a:lnSpc>
                <a:spcPts val="3603"/>
              </a:lnSpc>
              <a:buFont typeface="Arial"/>
              <a:buChar char="•"/>
            </a:pPr>
            <a:r>
              <a:rPr lang="en-US" sz="2574" spc="5">
                <a:solidFill>
                  <a:srgbClr val="FFFFFF"/>
                </a:solidFill>
                <a:latin typeface="Open Sauce"/>
                <a:ea typeface="Open Sauce"/>
                <a:cs typeface="Open Sauce"/>
                <a:sym typeface="Open Sauce"/>
              </a:rPr>
              <a:t>Los puntos aislados representan casos excepcionales.</a:t>
            </a:r>
          </a:p>
          <a:p>
            <a:pPr algn="just">
              <a:lnSpc>
                <a:spcPts val="3603"/>
              </a:lnSpc>
              <a:spcBef>
                <a:spcPct val="0"/>
              </a:spcBef>
            </a:pPr>
          </a:p>
        </p:txBody>
      </p:sp>
      <p:grpSp>
        <p:nvGrpSpPr>
          <p:cNvPr name="Group 8" id="8"/>
          <p:cNvGrpSpPr/>
          <p:nvPr/>
        </p:nvGrpSpPr>
        <p:grpSpPr>
          <a:xfrm rot="0">
            <a:off x="823045" y="518730"/>
            <a:ext cx="1761862" cy="791515"/>
            <a:chOff x="0" y="0"/>
            <a:chExt cx="2349150" cy="1055354"/>
          </a:xfrm>
        </p:grpSpPr>
        <p:sp>
          <p:nvSpPr>
            <p:cNvPr name="TextBox 9" id="9"/>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10" id="10"/>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2309152"/>
            <a:ext cx="13516678" cy="7658319"/>
            <a:chOff x="0" y="0"/>
            <a:chExt cx="2350606" cy="1331813"/>
          </a:xfrm>
        </p:grpSpPr>
        <p:sp>
          <p:nvSpPr>
            <p:cNvPr name="Freeform 3" id="3"/>
            <p:cNvSpPr/>
            <p:nvPr/>
          </p:nvSpPr>
          <p:spPr>
            <a:xfrm flipH="false" flipV="false" rot="0">
              <a:off x="0" y="0"/>
              <a:ext cx="2350606" cy="1331813"/>
            </a:xfrm>
            <a:custGeom>
              <a:avLst/>
              <a:gdLst/>
              <a:ahLst/>
              <a:cxnLst/>
              <a:rect r="r" b="b" t="t" l="l"/>
              <a:pathLst>
                <a:path h="1331813" w="2350606">
                  <a:moveTo>
                    <a:pt x="4582" y="0"/>
                  </a:moveTo>
                  <a:lnTo>
                    <a:pt x="2346023" y="0"/>
                  </a:lnTo>
                  <a:cubicBezTo>
                    <a:pt x="2348554" y="0"/>
                    <a:pt x="2350606" y="2051"/>
                    <a:pt x="2350606" y="4582"/>
                  </a:cubicBezTo>
                  <a:lnTo>
                    <a:pt x="2350606" y="1327231"/>
                  </a:lnTo>
                  <a:cubicBezTo>
                    <a:pt x="2350606" y="1329761"/>
                    <a:pt x="2348554" y="1331813"/>
                    <a:pt x="2346023" y="1331813"/>
                  </a:cubicBezTo>
                  <a:lnTo>
                    <a:pt x="4582" y="1331813"/>
                  </a:lnTo>
                  <a:cubicBezTo>
                    <a:pt x="2051" y="1331813"/>
                    <a:pt x="0" y="1329761"/>
                    <a:pt x="0" y="1327231"/>
                  </a:cubicBezTo>
                  <a:lnTo>
                    <a:pt x="0" y="4582"/>
                  </a:lnTo>
                  <a:cubicBezTo>
                    <a:pt x="0" y="2051"/>
                    <a:pt x="2051" y="0"/>
                    <a:pt x="4582" y="0"/>
                  </a:cubicBezTo>
                  <a:close/>
                </a:path>
              </a:pathLst>
            </a:custGeom>
            <a:blipFill>
              <a:blip r:embed="rId2"/>
              <a:stretch>
                <a:fillRect l="-29" t="0" r="-29" b="0"/>
              </a:stretch>
            </a:blipFill>
          </p:spPr>
        </p:sp>
      </p:grpSp>
      <p:sp>
        <p:nvSpPr>
          <p:cNvPr name="Freeform 4" id="4"/>
          <p:cNvSpPr/>
          <p:nvPr/>
        </p:nvSpPr>
        <p:spPr>
          <a:xfrm flipH="false" flipV="false" rot="-3878359">
            <a:off x="-3836205" y="5422095"/>
            <a:ext cx="7672410" cy="7672410"/>
          </a:xfrm>
          <a:custGeom>
            <a:avLst/>
            <a:gdLst/>
            <a:ahLst/>
            <a:cxnLst/>
            <a:rect r="r" b="b" t="t" l="l"/>
            <a:pathLst>
              <a:path h="7672410" w="7672410">
                <a:moveTo>
                  <a:pt x="0" y="0"/>
                </a:moveTo>
                <a:lnTo>
                  <a:pt x="7672410" y="0"/>
                </a:lnTo>
                <a:lnTo>
                  <a:pt x="7672410" y="7672410"/>
                </a:lnTo>
                <a:lnTo>
                  <a:pt x="0" y="7672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5468759">
            <a:off x="13604311" y="-193556"/>
            <a:ext cx="10654704" cy="10674112"/>
          </a:xfrm>
          <a:custGeom>
            <a:avLst/>
            <a:gdLst/>
            <a:ahLst/>
            <a:cxnLst/>
            <a:rect r="r" b="b" t="t" l="l"/>
            <a:pathLst>
              <a:path h="10674112" w="10654704">
                <a:moveTo>
                  <a:pt x="0" y="10674112"/>
                </a:moveTo>
                <a:lnTo>
                  <a:pt x="10654704" y="10674112"/>
                </a:lnTo>
                <a:lnTo>
                  <a:pt x="10654704" y="0"/>
                </a:lnTo>
                <a:lnTo>
                  <a:pt x="0" y="0"/>
                </a:lnTo>
                <a:lnTo>
                  <a:pt x="0" y="10674112"/>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9" id="9"/>
          <p:cNvSpPr txBox="true"/>
          <p:nvPr/>
        </p:nvSpPr>
        <p:spPr>
          <a:xfrm rot="0">
            <a:off x="3444612" y="537780"/>
            <a:ext cx="12705250" cy="1550868"/>
          </a:xfrm>
          <a:prstGeom prst="rect">
            <a:avLst/>
          </a:prstGeom>
        </p:spPr>
        <p:txBody>
          <a:bodyPr anchor="t" rtlCol="false" tIns="0" lIns="0" bIns="0" rIns="0">
            <a:spAutoFit/>
          </a:bodyPr>
          <a:lstStyle/>
          <a:p>
            <a:pPr algn="just" marL="0" indent="0" lvl="0">
              <a:lnSpc>
                <a:spcPts val="6135"/>
              </a:lnSpc>
            </a:pPr>
            <a:r>
              <a:rPr lang="en-US" b="true" sz="5288" spc="-248">
                <a:solidFill>
                  <a:srgbClr val="FFFFFF"/>
                </a:solidFill>
                <a:latin typeface="Open Sauce Bold"/>
                <a:ea typeface="Open Sauce Bold"/>
                <a:cs typeface="Open Sauce Bold"/>
                <a:sym typeface="Open Sauce Bold"/>
              </a:rPr>
              <a:t>Top 20 Habilidades r</a:t>
            </a:r>
            <a:r>
              <a:rPr lang="en-US" sz="5288" spc="-248">
                <a:solidFill>
                  <a:srgbClr val="FFFFFF"/>
                </a:solidFill>
                <a:latin typeface="Open Sauce"/>
                <a:ea typeface="Open Sauce"/>
                <a:cs typeface="Open Sauce"/>
                <a:sym typeface="Open Sauce"/>
              </a:rPr>
              <a:t>equeridas en Trabajos de IA y ML</a:t>
            </a:r>
          </a:p>
        </p:txBody>
      </p:sp>
      <p:sp>
        <p:nvSpPr>
          <p:cNvPr name="TextBox 10" id="10"/>
          <p:cNvSpPr txBox="true"/>
          <p:nvPr/>
        </p:nvSpPr>
        <p:spPr>
          <a:xfrm rot="0">
            <a:off x="14489637" y="2592949"/>
            <a:ext cx="3320451" cy="7118728"/>
          </a:xfrm>
          <a:prstGeom prst="rect">
            <a:avLst/>
          </a:prstGeom>
        </p:spPr>
        <p:txBody>
          <a:bodyPr anchor="t" rtlCol="false" tIns="0" lIns="0" bIns="0" rIns="0">
            <a:spAutoFit/>
          </a:bodyPr>
          <a:lstStyle/>
          <a:p>
            <a:pPr algn="just">
              <a:lnSpc>
                <a:spcPts val="3347"/>
              </a:lnSpc>
            </a:pPr>
            <a:r>
              <a:rPr lang="en-US" sz="2390" spc="4">
                <a:solidFill>
                  <a:srgbClr val="FFFFFF"/>
                </a:solidFill>
                <a:latin typeface="Open Sauce"/>
                <a:ea typeface="Open Sauce"/>
                <a:cs typeface="Open Sauce"/>
                <a:sym typeface="Open Sauce"/>
              </a:rPr>
              <a:t>Este diagrama de barras muestra cuales son las habilidades que más se solicitan en las vacantes de trabajo, resaltando como Python es con gran diferencia la mas importante para la industria de IA y ML.</a:t>
            </a:r>
          </a:p>
          <a:p>
            <a:pPr algn="just">
              <a:lnSpc>
                <a:spcPts val="3347"/>
              </a:lnSpc>
            </a:pPr>
          </a:p>
          <a:p>
            <a:pPr algn="just">
              <a:lnSpc>
                <a:spcPts val="3347"/>
              </a:lnSpc>
              <a:spcBef>
                <a:spcPct val="0"/>
              </a:spcBef>
            </a:pPr>
            <a:r>
              <a:rPr lang="en-US" sz="2390" spc="4">
                <a:solidFill>
                  <a:srgbClr val="FFFFFF"/>
                </a:solidFill>
                <a:latin typeface="Open Sauce"/>
                <a:ea typeface="Open Sauce"/>
                <a:cs typeface="Open Sauce"/>
                <a:sym typeface="Open Sauce"/>
              </a:rPr>
              <a:t>También están incluidos distintos lenguajes, Frameworks y plataformas de Cloud.</a:t>
            </a:r>
          </a:p>
          <a:p>
            <a:pPr algn="just">
              <a:lnSpc>
                <a:spcPts val="3347"/>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791925" y="2472017"/>
            <a:ext cx="9229940" cy="9229940"/>
          </a:xfrm>
          <a:custGeom>
            <a:avLst/>
            <a:gdLst/>
            <a:ahLst/>
            <a:cxnLst/>
            <a:rect r="r" b="b" t="t" l="l"/>
            <a:pathLst>
              <a:path h="9229940" w="9229940">
                <a:moveTo>
                  <a:pt x="0" y="0"/>
                </a:moveTo>
                <a:lnTo>
                  <a:pt x="9229940" y="0"/>
                </a:lnTo>
                <a:lnTo>
                  <a:pt x="9229940" y="9229940"/>
                </a:lnTo>
                <a:lnTo>
                  <a:pt x="0" y="92299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84907" y="3393084"/>
            <a:ext cx="13863781" cy="6284316"/>
            <a:chOff x="0" y="0"/>
            <a:chExt cx="2938102" cy="1331813"/>
          </a:xfrm>
        </p:grpSpPr>
        <p:sp>
          <p:nvSpPr>
            <p:cNvPr name="Freeform 4" id="4"/>
            <p:cNvSpPr/>
            <p:nvPr/>
          </p:nvSpPr>
          <p:spPr>
            <a:xfrm flipH="false" flipV="false" rot="0">
              <a:off x="0" y="0"/>
              <a:ext cx="2938102" cy="1331813"/>
            </a:xfrm>
            <a:custGeom>
              <a:avLst/>
              <a:gdLst/>
              <a:ahLst/>
              <a:cxnLst/>
              <a:rect r="r" b="b" t="t" l="l"/>
              <a:pathLst>
                <a:path h="1331813" w="2938102">
                  <a:moveTo>
                    <a:pt x="4467" y="0"/>
                  </a:moveTo>
                  <a:lnTo>
                    <a:pt x="2933635" y="0"/>
                  </a:lnTo>
                  <a:cubicBezTo>
                    <a:pt x="2934820" y="0"/>
                    <a:pt x="2935956" y="471"/>
                    <a:pt x="2936794" y="1308"/>
                  </a:cubicBezTo>
                  <a:cubicBezTo>
                    <a:pt x="2937632" y="2146"/>
                    <a:pt x="2938102" y="3283"/>
                    <a:pt x="2938102" y="4467"/>
                  </a:cubicBezTo>
                  <a:lnTo>
                    <a:pt x="2938102" y="1327346"/>
                  </a:lnTo>
                  <a:cubicBezTo>
                    <a:pt x="2938102" y="1329813"/>
                    <a:pt x="2936102" y="1331813"/>
                    <a:pt x="2933635" y="1331813"/>
                  </a:cubicBezTo>
                  <a:lnTo>
                    <a:pt x="4467" y="1331813"/>
                  </a:lnTo>
                  <a:cubicBezTo>
                    <a:pt x="3283" y="1331813"/>
                    <a:pt x="2146" y="1331342"/>
                    <a:pt x="1308" y="1330505"/>
                  </a:cubicBezTo>
                  <a:cubicBezTo>
                    <a:pt x="471" y="1329667"/>
                    <a:pt x="0" y="1328530"/>
                    <a:pt x="0" y="1327346"/>
                  </a:cubicBezTo>
                  <a:lnTo>
                    <a:pt x="0" y="4467"/>
                  </a:lnTo>
                  <a:cubicBezTo>
                    <a:pt x="0" y="3283"/>
                    <a:pt x="471" y="2146"/>
                    <a:pt x="1308" y="1308"/>
                  </a:cubicBezTo>
                  <a:cubicBezTo>
                    <a:pt x="2146" y="471"/>
                    <a:pt x="3283" y="0"/>
                    <a:pt x="4467" y="0"/>
                  </a:cubicBezTo>
                  <a:close/>
                </a:path>
              </a:pathLst>
            </a:custGeom>
            <a:blipFill>
              <a:blip r:embed="rId4"/>
              <a:stretch>
                <a:fillRect l="-646" t="0" r="-646" b="0"/>
              </a:stretch>
            </a:blipFill>
          </p:spPr>
        </p:sp>
      </p:grpSp>
      <p:sp>
        <p:nvSpPr>
          <p:cNvPr name="Freeform 5" id="5"/>
          <p:cNvSpPr/>
          <p:nvPr/>
        </p:nvSpPr>
        <p:spPr>
          <a:xfrm flipH="false" flipV="true" rot="5400000">
            <a:off x="13146020" y="3385592"/>
            <a:ext cx="8226560" cy="8241545"/>
          </a:xfrm>
          <a:custGeom>
            <a:avLst/>
            <a:gdLst/>
            <a:ahLst/>
            <a:cxnLst/>
            <a:rect r="r" b="b" t="t" l="l"/>
            <a:pathLst>
              <a:path h="8241545" w="8226560">
                <a:moveTo>
                  <a:pt x="0" y="8241545"/>
                </a:moveTo>
                <a:lnTo>
                  <a:pt x="8226560" y="8241545"/>
                </a:lnTo>
                <a:lnTo>
                  <a:pt x="8226560" y="0"/>
                </a:lnTo>
                <a:lnTo>
                  <a:pt x="0" y="0"/>
                </a:lnTo>
                <a:lnTo>
                  <a:pt x="0" y="8241545"/>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9" id="9"/>
          <p:cNvSpPr txBox="true"/>
          <p:nvPr/>
        </p:nvSpPr>
        <p:spPr>
          <a:xfrm rot="0">
            <a:off x="483175" y="3168612"/>
            <a:ext cx="6738714" cy="363220"/>
          </a:xfrm>
          <a:prstGeom prst="rect">
            <a:avLst/>
          </a:prstGeom>
        </p:spPr>
        <p:txBody>
          <a:bodyPr anchor="t" rtlCol="false" tIns="0" lIns="0" bIns="0" rIns="0">
            <a:spAutoFit/>
          </a:bodyPr>
          <a:lstStyle/>
          <a:p>
            <a:pPr algn="just">
              <a:lnSpc>
                <a:spcPts val="3080"/>
              </a:lnSpc>
              <a:spcBef>
                <a:spcPct val="0"/>
              </a:spcBef>
            </a:pPr>
          </a:p>
        </p:txBody>
      </p:sp>
      <p:sp>
        <p:nvSpPr>
          <p:cNvPr name="TextBox 10" id="10"/>
          <p:cNvSpPr txBox="true"/>
          <p:nvPr/>
        </p:nvSpPr>
        <p:spPr>
          <a:xfrm rot="0">
            <a:off x="5918917" y="1662392"/>
            <a:ext cx="10529771" cy="1534795"/>
          </a:xfrm>
          <a:prstGeom prst="rect">
            <a:avLst/>
          </a:prstGeom>
        </p:spPr>
        <p:txBody>
          <a:bodyPr anchor="t" rtlCol="false" tIns="0" lIns="0" bIns="0" rIns="0">
            <a:spAutoFit/>
          </a:bodyPr>
          <a:lstStyle/>
          <a:p>
            <a:pPr algn="just">
              <a:lnSpc>
                <a:spcPts val="3080"/>
              </a:lnSpc>
              <a:spcBef>
                <a:spcPct val="0"/>
              </a:spcBef>
            </a:pPr>
            <a:r>
              <a:rPr lang="en-US" sz="2200" spc="4">
                <a:solidFill>
                  <a:srgbClr val="FFFFFF"/>
                </a:solidFill>
                <a:latin typeface="Open Sauce"/>
                <a:ea typeface="Open Sauce"/>
                <a:cs typeface="Open Sauce"/>
                <a:sym typeface="Open Sauce"/>
              </a:rPr>
              <a:t>Este diagrama representa el volumen de vacantes publicadas a medida que pasa el tiempo. Resulta complicado intentar explicar o comprender el porque hay puntos altos o bajos a lo largo del año, debido a que contamos con un periodo de tiempo reducido.</a:t>
            </a:r>
          </a:p>
        </p:txBody>
      </p:sp>
      <p:sp>
        <p:nvSpPr>
          <p:cNvPr name="TextBox 11" id="11"/>
          <p:cNvSpPr txBox="true"/>
          <p:nvPr/>
        </p:nvSpPr>
        <p:spPr>
          <a:xfrm rot="0">
            <a:off x="3113967" y="259338"/>
            <a:ext cx="12060066" cy="1550868"/>
          </a:xfrm>
          <a:prstGeom prst="rect">
            <a:avLst/>
          </a:prstGeom>
        </p:spPr>
        <p:txBody>
          <a:bodyPr anchor="t" rtlCol="false" tIns="0" lIns="0" bIns="0" rIns="0">
            <a:spAutoFit/>
          </a:bodyPr>
          <a:lstStyle/>
          <a:p>
            <a:pPr algn="just" marL="0" indent="0" lvl="0">
              <a:lnSpc>
                <a:spcPts val="6135"/>
              </a:lnSpc>
            </a:pPr>
            <a:r>
              <a:rPr lang="en-US" b="true" sz="5288" spc="-248">
                <a:solidFill>
                  <a:srgbClr val="FFFFFF"/>
                </a:solidFill>
                <a:latin typeface="Open Sauce Bold"/>
                <a:ea typeface="Open Sauce Bold"/>
                <a:cs typeface="Open Sauce Bold"/>
                <a:sym typeface="Open Sauce Bold"/>
              </a:rPr>
              <a:t>Evolución mensual</a:t>
            </a:r>
            <a:r>
              <a:rPr lang="en-US" sz="5288" spc="-248">
                <a:solidFill>
                  <a:srgbClr val="FFFFFF"/>
                </a:solidFill>
                <a:latin typeface="Open Sauce Light"/>
                <a:ea typeface="Open Sauce Light"/>
                <a:cs typeface="Open Sauce Light"/>
                <a:sym typeface="Open Sauce Light"/>
              </a:rPr>
              <a:t> de publicaciones de empleo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3217952" y="2644601"/>
            <a:ext cx="8082695" cy="8097418"/>
          </a:xfrm>
          <a:custGeom>
            <a:avLst/>
            <a:gdLst/>
            <a:ahLst/>
            <a:cxnLst/>
            <a:rect r="r" b="b" t="t" l="l"/>
            <a:pathLst>
              <a:path h="8097418" w="8082695">
                <a:moveTo>
                  <a:pt x="0" y="8097418"/>
                </a:moveTo>
                <a:lnTo>
                  <a:pt x="8082696" y="8097418"/>
                </a:lnTo>
                <a:lnTo>
                  <a:pt x="8082696" y="0"/>
                </a:lnTo>
                <a:lnTo>
                  <a:pt x="0" y="0"/>
                </a:lnTo>
                <a:lnTo>
                  <a:pt x="0" y="8097418"/>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8665" y="2904568"/>
            <a:ext cx="13675114" cy="6606338"/>
            <a:chOff x="0" y="0"/>
            <a:chExt cx="2756852" cy="1331813"/>
          </a:xfrm>
        </p:grpSpPr>
        <p:sp>
          <p:nvSpPr>
            <p:cNvPr name="Freeform 4" id="4"/>
            <p:cNvSpPr/>
            <p:nvPr/>
          </p:nvSpPr>
          <p:spPr>
            <a:xfrm flipH="false" flipV="false" rot="0">
              <a:off x="0" y="0"/>
              <a:ext cx="2756852" cy="1331813"/>
            </a:xfrm>
            <a:custGeom>
              <a:avLst/>
              <a:gdLst/>
              <a:ahLst/>
              <a:cxnLst/>
              <a:rect r="r" b="b" t="t" l="l"/>
              <a:pathLst>
                <a:path h="1331813" w="2756852">
                  <a:moveTo>
                    <a:pt x="4529" y="0"/>
                  </a:moveTo>
                  <a:lnTo>
                    <a:pt x="2752323" y="0"/>
                  </a:lnTo>
                  <a:cubicBezTo>
                    <a:pt x="2754824" y="0"/>
                    <a:pt x="2756852" y="2028"/>
                    <a:pt x="2756852" y="4529"/>
                  </a:cubicBezTo>
                  <a:lnTo>
                    <a:pt x="2756852" y="1327284"/>
                  </a:lnTo>
                  <a:cubicBezTo>
                    <a:pt x="2756852" y="1329785"/>
                    <a:pt x="2754824" y="1331813"/>
                    <a:pt x="2752323" y="1331813"/>
                  </a:cubicBezTo>
                  <a:lnTo>
                    <a:pt x="4529" y="1331813"/>
                  </a:lnTo>
                  <a:cubicBezTo>
                    <a:pt x="3328" y="1331813"/>
                    <a:pt x="2176" y="1331336"/>
                    <a:pt x="1327" y="1330486"/>
                  </a:cubicBezTo>
                  <a:cubicBezTo>
                    <a:pt x="477" y="1329637"/>
                    <a:pt x="0" y="1328485"/>
                    <a:pt x="0" y="1327284"/>
                  </a:cubicBezTo>
                  <a:lnTo>
                    <a:pt x="0" y="4529"/>
                  </a:lnTo>
                  <a:cubicBezTo>
                    <a:pt x="0" y="2028"/>
                    <a:pt x="2028" y="0"/>
                    <a:pt x="4529" y="0"/>
                  </a:cubicBezTo>
                  <a:close/>
                </a:path>
              </a:pathLst>
            </a:custGeom>
            <a:blipFill>
              <a:blip r:embed="rId4"/>
              <a:stretch>
                <a:fillRect l="0" t="-1361" r="0" b="-1361"/>
              </a:stretch>
            </a:blipFill>
          </p:spPr>
        </p:sp>
      </p:grpSp>
      <p:sp>
        <p:nvSpPr>
          <p:cNvPr name="Freeform 5" id="5"/>
          <p:cNvSpPr/>
          <p:nvPr/>
        </p:nvSpPr>
        <p:spPr>
          <a:xfrm flipH="true" flipV="true" rot="9655538">
            <a:off x="-2277487" y="5740069"/>
            <a:ext cx="7962927" cy="7962927"/>
          </a:xfrm>
          <a:custGeom>
            <a:avLst/>
            <a:gdLst/>
            <a:ahLst/>
            <a:cxnLst/>
            <a:rect r="r" b="b" t="t" l="l"/>
            <a:pathLst>
              <a:path h="7962927" w="7962927">
                <a:moveTo>
                  <a:pt x="7962927" y="7962927"/>
                </a:moveTo>
                <a:lnTo>
                  <a:pt x="0" y="7962927"/>
                </a:lnTo>
                <a:lnTo>
                  <a:pt x="0" y="0"/>
                </a:lnTo>
                <a:lnTo>
                  <a:pt x="7962927" y="0"/>
                </a:lnTo>
                <a:lnTo>
                  <a:pt x="7962927" y="7962927"/>
                </a:lnTo>
                <a:close/>
              </a:path>
            </a:pathLst>
          </a:custGeom>
          <a:blipFill>
            <a:blip r:embed="rId5">
              <a:alphaModFix amt="49000"/>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9" id="9"/>
          <p:cNvSpPr txBox="true"/>
          <p:nvPr/>
        </p:nvSpPr>
        <p:spPr>
          <a:xfrm rot="0">
            <a:off x="483175" y="3168612"/>
            <a:ext cx="6738714" cy="363220"/>
          </a:xfrm>
          <a:prstGeom prst="rect">
            <a:avLst/>
          </a:prstGeom>
        </p:spPr>
        <p:txBody>
          <a:bodyPr anchor="t" rtlCol="false" tIns="0" lIns="0" bIns="0" rIns="0">
            <a:spAutoFit/>
          </a:bodyPr>
          <a:lstStyle/>
          <a:p>
            <a:pPr algn="just">
              <a:lnSpc>
                <a:spcPts val="3080"/>
              </a:lnSpc>
              <a:spcBef>
                <a:spcPct val="0"/>
              </a:spcBef>
            </a:pPr>
          </a:p>
        </p:txBody>
      </p:sp>
      <p:sp>
        <p:nvSpPr>
          <p:cNvPr name="TextBox 10" id="10"/>
          <p:cNvSpPr txBox="true"/>
          <p:nvPr/>
        </p:nvSpPr>
        <p:spPr>
          <a:xfrm rot="0">
            <a:off x="2584907" y="547305"/>
            <a:ext cx="13570741" cy="1890067"/>
          </a:xfrm>
          <a:prstGeom prst="rect">
            <a:avLst/>
          </a:prstGeom>
        </p:spPr>
        <p:txBody>
          <a:bodyPr anchor="t" rtlCol="false" tIns="0" lIns="0" bIns="0" rIns="0">
            <a:spAutoFit/>
          </a:bodyPr>
          <a:lstStyle/>
          <a:p>
            <a:pPr algn="ctr" marL="0" indent="0" lvl="0">
              <a:lnSpc>
                <a:spcPts val="7465"/>
              </a:lnSpc>
            </a:pPr>
            <a:r>
              <a:rPr lang="en-US" sz="6435" spc="-302">
                <a:solidFill>
                  <a:srgbClr val="FFFFFF"/>
                </a:solidFill>
                <a:latin typeface="Open Sauce Light"/>
                <a:ea typeface="Open Sauce Light"/>
                <a:cs typeface="Open Sauce Light"/>
                <a:sym typeface="Open Sauce Light"/>
              </a:rPr>
              <a:t>Tendencias según el </a:t>
            </a:r>
            <a:r>
              <a:rPr lang="en-US" b="true" sz="6435" spc="-302">
                <a:solidFill>
                  <a:srgbClr val="FFFFFF"/>
                </a:solidFill>
                <a:latin typeface="Open Sauce Bold"/>
                <a:ea typeface="Open Sauce Bold"/>
                <a:cs typeface="Open Sauce Bold"/>
                <a:sym typeface="Open Sauce Bold"/>
              </a:rPr>
              <a:t>nivel de experiencia</a:t>
            </a:r>
          </a:p>
        </p:txBody>
      </p:sp>
      <p:sp>
        <p:nvSpPr>
          <p:cNvPr name="TextBox 11" id="11"/>
          <p:cNvSpPr txBox="true"/>
          <p:nvPr/>
        </p:nvSpPr>
        <p:spPr>
          <a:xfrm rot="0">
            <a:off x="14223609" y="3326409"/>
            <a:ext cx="3445904" cy="4554449"/>
          </a:xfrm>
          <a:prstGeom prst="rect">
            <a:avLst/>
          </a:prstGeom>
        </p:spPr>
        <p:txBody>
          <a:bodyPr anchor="t" rtlCol="false" tIns="0" lIns="0" bIns="0" rIns="0">
            <a:spAutoFit/>
          </a:bodyPr>
          <a:lstStyle/>
          <a:p>
            <a:pPr algn="just">
              <a:lnSpc>
                <a:spcPts val="3067"/>
              </a:lnSpc>
            </a:pPr>
            <a:r>
              <a:rPr lang="en-US" sz="2190" spc="4">
                <a:solidFill>
                  <a:srgbClr val="FFFFFF"/>
                </a:solidFill>
                <a:latin typeface="Open Sauce"/>
                <a:ea typeface="Open Sauce"/>
                <a:cs typeface="Open Sauce"/>
                <a:sym typeface="Open Sauce"/>
              </a:rPr>
              <a:t>Este grafico compara los distintos promedios de salario en USD, según el nivel de experiencia requerido para aplicar a la vacante.</a:t>
            </a:r>
          </a:p>
          <a:p>
            <a:pPr algn="just">
              <a:lnSpc>
                <a:spcPts val="3067"/>
              </a:lnSpc>
            </a:pPr>
          </a:p>
          <a:p>
            <a:pPr algn="just">
              <a:lnSpc>
                <a:spcPts val="3067"/>
              </a:lnSpc>
              <a:spcBef>
                <a:spcPct val="0"/>
              </a:spcBef>
            </a:pPr>
            <a:r>
              <a:rPr lang="en-US" sz="2190" spc="4">
                <a:solidFill>
                  <a:srgbClr val="FFFFFF"/>
                </a:solidFill>
                <a:latin typeface="Open Sauce"/>
                <a:ea typeface="Open Sauce"/>
                <a:cs typeface="Open Sauce"/>
                <a:sym typeface="Open Sauce"/>
              </a:rPr>
              <a:t>Y estos promedios, los realiza y organiza a partir de los meses presentes en el Dataset.</a:t>
            </a:r>
          </a:p>
          <a:p>
            <a:pPr algn="just">
              <a:lnSpc>
                <a:spcPts val="3067"/>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0">
            <a:off x="328546" y="1028700"/>
            <a:ext cx="2750861" cy="2750861"/>
          </a:xfrm>
          <a:custGeom>
            <a:avLst/>
            <a:gdLst/>
            <a:ahLst/>
            <a:cxnLst/>
            <a:rect r="r" b="b" t="t" l="l"/>
            <a:pathLst>
              <a:path h="2750861" w="2750861">
                <a:moveTo>
                  <a:pt x="2750861" y="2750861"/>
                </a:moveTo>
                <a:lnTo>
                  <a:pt x="0" y="2750861"/>
                </a:lnTo>
                <a:lnTo>
                  <a:pt x="0" y="0"/>
                </a:lnTo>
                <a:lnTo>
                  <a:pt x="2750861" y="0"/>
                </a:lnTo>
                <a:lnTo>
                  <a:pt x="2750861" y="275086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0147194" y="-9525"/>
            <a:ext cx="10458860" cy="10477911"/>
          </a:xfrm>
          <a:custGeom>
            <a:avLst/>
            <a:gdLst/>
            <a:ahLst/>
            <a:cxnLst/>
            <a:rect r="r" b="b" t="t" l="l"/>
            <a:pathLst>
              <a:path h="10477911" w="10458860">
                <a:moveTo>
                  <a:pt x="10458860" y="0"/>
                </a:moveTo>
                <a:lnTo>
                  <a:pt x="0" y="0"/>
                </a:lnTo>
                <a:lnTo>
                  <a:pt x="0" y="10477910"/>
                </a:lnTo>
                <a:lnTo>
                  <a:pt x="10458860" y="10477910"/>
                </a:lnTo>
                <a:lnTo>
                  <a:pt x="104588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3588766"/>
            <a:ext cx="7483936" cy="7165487"/>
          </a:xfrm>
          <a:custGeom>
            <a:avLst/>
            <a:gdLst/>
            <a:ahLst/>
            <a:cxnLst/>
            <a:rect r="r" b="b" t="t" l="l"/>
            <a:pathLst>
              <a:path h="7165487" w="7483936">
                <a:moveTo>
                  <a:pt x="0" y="0"/>
                </a:moveTo>
                <a:lnTo>
                  <a:pt x="7483936" y="0"/>
                </a:lnTo>
                <a:lnTo>
                  <a:pt x="7483936" y="7165487"/>
                </a:lnTo>
                <a:lnTo>
                  <a:pt x="0" y="7165487"/>
                </a:lnTo>
                <a:lnTo>
                  <a:pt x="0" y="0"/>
                </a:lnTo>
                <a:close/>
              </a:path>
            </a:pathLst>
          </a:custGeom>
          <a:blipFill>
            <a:blip r:embed="rId6"/>
            <a:stretch>
              <a:fillRect l="0" t="-4444" r="0" b="0"/>
            </a:stretch>
          </a:blipFill>
        </p:spPr>
      </p:sp>
      <p:sp>
        <p:nvSpPr>
          <p:cNvPr name="TextBox 5" id="5"/>
          <p:cNvSpPr txBox="true"/>
          <p:nvPr/>
        </p:nvSpPr>
        <p:spPr>
          <a:xfrm rot="0">
            <a:off x="4285627" y="724074"/>
            <a:ext cx="10319450" cy="1331659"/>
          </a:xfrm>
          <a:prstGeom prst="rect">
            <a:avLst/>
          </a:prstGeom>
        </p:spPr>
        <p:txBody>
          <a:bodyPr anchor="t" rtlCol="false" tIns="0" lIns="0" bIns="0" rIns="0">
            <a:spAutoFit/>
          </a:bodyPr>
          <a:lstStyle/>
          <a:p>
            <a:pPr algn="just" marL="0" indent="0" lvl="0">
              <a:lnSpc>
                <a:spcPts val="10454"/>
              </a:lnSpc>
            </a:pPr>
            <a:r>
              <a:rPr lang="en-US" sz="9012" spc="-423">
                <a:solidFill>
                  <a:srgbClr val="FFFFFF"/>
                </a:solidFill>
                <a:latin typeface="Open Sauce Light"/>
                <a:ea typeface="Open Sauce Light"/>
                <a:cs typeface="Open Sauce Light"/>
                <a:sym typeface="Open Sauce Light"/>
              </a:rPr>
              <a:t>Feature </a:t>
            </a:r>
            <a:r>
              <a:rPr lang="en-US" b="true" sz="9012" spc="-423">
                <a:solidFill>
                  <a:srgbClr val="FFFFFF"/>
                </a:solidFill>
                <a:latin typeface="Open Sauce Bold"/>
                <a:ea typeface="Open Sauce Bold"/>
                <a:cs typeface="Open Sauce Bold"/>
                <a:sym typeface="Open Sauce Bold"/>
              </a:rPr>
              <a:t>Engineering</a:t>
            </a:r>
          </a:p>
        </p:txBody>
      </p:sp>
      <p:sp>
        <p:nvSpPr>
          <p:cNvPr name="TextBox 6" id="6"/>
          <p:cNvSpPr txBox="true"/>
          <p:nvPr/>
        </p:nvSpPr>
        <p:spPr>
          <a:xfrm rot="0">
            <a:off x="10714822" y="2945278"/>
            <a:ext cx="6102971" cy="6837608"/>
          </a:xfrm>
          <a:prstGeom prst="rect">
            <a:avLst/>
          </a:prstGeom>
        </p:spPr>
        <p:txBody>
          <a:bodyPr anchor="t" rtlCol="false" tIns="0" lIns="0" bIns="0" rIns="0">
            <a:spAutoFit/>
          </a:bodyPr>
          <a:lstStyle/>
          <a:p>
            <a:pPr algn="l">
              <a:lnSpc>
                <a:spcPts val="2529"/>
              </a:lnSpc>
            </a:pPr>
          </a:p>
          <a:p>
            <a:pPr algn="just">
              <a:lnSpc>
                <a:spcPts val="4004"/>
              </a:lnSpc>
            </a:pPr>
            <a:r>
              <a:rPr lang="en-US" sz="2860" spc="5">
                <a:solidFill>
                  <a:srgbClr val="FFFFFF"/>
                </a:solidFill>
                <a:latin typeface="Open Sauce"/>
                <a:ea typeface="Open Sauce"/>
                <a:cs typeface="Open Sauce"/>
                <a:sym typeface="Open Sauce"/>
              </a:rPr>
              <a:t>Conjunto de pasos con el que se busca preparar y procesar los datos, con el fin de facilitar y mejorar el ajuste del modelo.</a:t>
            </a:r>
          </a:p>
          <a:p>
            <a:pPr algn="just">
              <a:lnSpc>
                <a:spcPts val="4004"/>
              </a:lnSpc>
            </a:pPr>
          </a:p>
          <a:p>
            <a:pPr algn="just" marL="617534" indent="-308767" lvl="1">
              <a:lnSpc>
                <a:spcPts val="4004"/>
              </a:lnSpc>
              <a:buFont typeface="Arial"/>
              <a:buChar char="•"/>
            </a:pPr>
            <a:r>
              <a:rPr lang="en-US" sz="2860" spc="5">
                <a:solidFill>
                  <a:srgbClr val="FFFFFF"/>
                </a:solidFill>
                <a:latin typeface="Open Sauce"/>
                <a:ea typeface="Open Sauce"/>
                <a:cs typeface="Open Sauce"/>
                <a:sym typeface="Open Sauce"/>
              </a:rPr>
              <a:t>Cuantificación de variables categóricas</a:t>
            </a:r>
          </a:p>
          <a:p>
            <a:pPr algn="just" marL="617534" indent="-308767" lvl="1">
              <a:lnSpc>
                <a:spcPts val="4004"/>
              </a:lnSpc>
              <a:buFont typeface="Arial"/>
              <a:buChar char="•"/>
            </a:pPr>
            <a:r>
              <a:rPr lang="en-US" sz="2860" spc="5">
                <a:solidFill>
                  <a:srgbClr val="FFFFFF"/>
                </a:solidFill>
                <a:latin typeface="Open Sauce"/>
                <a:ea typeface="Open Sauce"/>
                <a:cs typeface="Open Sauce"/>
                <a:sym typeface="Open Sauce"/>
              </a:rPr>
              <a:t>Agrupación estratégica de cargos laborales</a:t>
            </a:r>
          </a:p>
          <a:p>
            <a:pPr algn="just" marL="617534" indent="-308767" lvl="1">
              <a:lnSpc>
                <a:spcPts val="4004"/>
              </a:lnSpc>
              <a:buFont typeface="Arial"/>
              <a:buChar char="•"/>
            </a:pPr>
            <a:r>
              <a:rPr lang="en-US" sz="2860" spc="5">
                <a:solidFill>
                  <a:srgbClr val="FFFFFF"/>
                </a:solidFill>
                <a:latin typeface="Open Sauce"/>
                <a:ea typeface="Open Sauce"/>
                <a:cs typeface="Open Sauce"/>
                <a:sym typeface="Open Sauce"/>
              </a:rPr>
              <a:t>Aplicación de técnicas de encoding</a:t>
            </a:r>
          </a:p>
          <a:p>
            <a:pPr algn="just" marL="617534" indent="-308767" lvl="1">
              <a:lnSpc>
                <a:spcPts val="4004"/>
              </a:lnSpc>
              <a:buFont typeface="Arial"/>
              <a:buChar char="•"/>
            </a:pPr>
            <a:r>
              <a:rPr lang="en-US" sz="2860" spc="5">
                <a:solidFill>
                  <a:srgbClr val="FFFFFF"/>
                </a:solidFill>
                <a:latin typeface="Open Sauce"/>
                <a:ea typeface="Open Sauce"/>
                <a:cs typeface="Open Sauce"/>
                <a:sym typeface="Open Sauce"/>
              </a:rPr>
              <a:t>Balanceo de clases para optimizar el modelo</a:t>
            </a:r>
          </a:p>
        </p:txBody>
      </p:sp>
      <p:grpSp>
        <p:nvGrpSpPr>
          <p:cNvPr name="Group 7" id="7"/>
          <p:cNvGrpSpPr/>
          <p:nvPr/>
        </p:nvGrpSpPr>
        <p:grpSpPr>
          <a:xfrm rot="0">
            <a:off x="823045" y="518730"/>
            <a:ext cx="1761862" cy="791515"/>
            <a:chOff x="0" y="0"/>
            <a:chExt cx="2349150" cy="1055354"/>
          </a:xfrm>
        </p:grpSpPr>
        <p:sp>
          <p:nvSpPr>
            <p:cNvPr name="TextBox 8" id="8"/>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9" id="9"/>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5239188">
            <a:off x="-1592296" y="4354492"/>
            <a:ext cx="4489276" cy="4489276"/>
          </a:xfrm>
          <a:custGeom>
            <a:avLst/>
            <a:gdLst/>
            <a:ahLst/>
            <a:cxnLst/>
            <a:rect r="r" b="b" t="t" l="l"/>
            <a:pathLst>
              <a:path h="4489276" w="4489276">
                <a:moveTo>
                  <a:pt x="4489276" y="4489276"/>
                </a:moveTo>
                <a:lnTo>
                  <a:pt x="0" y="4489276"/>
                </a:lnTo>
                <a:lnTo>
                  <a:pt x="0" y="0"/>
                </a:lnTo>
                <a:lnTo>
                  <a:pt x="4489276" y="0"/>
                </a:lnTo>
                <a:lnTo>
                  <a:pt x="4489276" y="448927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974040" y="1310245"/>
            <a:ext cx="10972786" cy="8531691"/>
            <a:chOff x="0" y="0"/>
            <a:chExt cx="5820054" cy="4525278"/>
          </a:xfrm>
        </p:grpSpPr>
        <p:sp>
          <p:nvSpPr>
            <p:cNvPr name="Freeform 4" id="4"/>
            <p:cNvSpPr/>
            <p:nvPr/>
          </p:nvSpPr>
          <p:spPr>
            <a:xfrm flipH="false" flipV="false" rot="0">
              <a:off x="0" y="0"/>
              <a:ext cx="5820054" cy="4525278"/>
            </a:xfrm>
            <a:custGeom>
              <a:avLst/>
              <a:gdLst/>
              <a:ahLst/>
              <a:cxnLst/>
              <a:rect r="r" b="b" t="t" l="l"/>
              <a:pathLst>
                <a:path h="4525278" w="5820054">
                  <a:moveTo>
                    <a:pt x="5644" y="0"/>
                  </a:moveTo>
                  <a:lnTo>
                    <a:pt x="5814409" y="0"/>
                  </a:lnTo>
                  <a:cubicBezTo>
                    <a:pt x="5815907" y="0"/>
                    <a:pt x="5817342" y="595"/>
                    <a:pt x="5818401" y="1653"/>
                  </a:cubicBezTo>
                  <a:cubicBezTo>
                    <a:pt x="5819460" y="2712"/>
                    <a:pt x="5820054" y="4147"/>
                    <a:pt x="5820054" y="5644"/>
                  </a:cubicBezTo>
                  <a:lnTo>
                    <a:pt x="5820054" y="4519633"/>
                  </a:lnTo>
                  <a:cubicBezTo>
                    <a:pt x="5820054" y="4522751"/>
                    <a:pt x="5817527" y="4525278"/>
                    <a:pt x="5814409" y="4525278"/>
                  </a:cubicBezTo>
                  <a:lnTo>
                    <a:pt x="5644" y="4525278"/>
                  </a:lnTo>
                  <a:cubicBezTo>
                    <a:pt x="2527" y="4525278"/>
                    <a:pt x="0" y="4522751"/>
                    <a:pt x="0" y="4519633"/>
                  </a:cubicBezTo>
                  <a:lnTo>
                    <a:pt x="0" y="5644"/>
                  </a:lnTo>
                  <a:cubicBezTo>
                    <a:pt x="0" y="2527"/>
                    <a:pt x="2527" y="0"/>
                    <a:pt x="5644" y="0"/>
                  </a:cubicBezTo>
                  <a:close/>
                </a:path>
              </a:pathLst>
            </a:custGeom>
            <a:blipFill>
              <a:blip r:embed="rId4"/>
              <a:stretch>
                <a:fillRect l="0" t="-7473" r="0" b="-7473"/>
              </a:stretch>
            </a:blipFill>
          </p:spPr>
        </p:sp>
      </p:grpSp>
      <p:sp>
        <p:nvSpPr>
          <p:cNvPr name="Freeform 5" id="5"/>
          <p:cNvSpPr/>
          <p:nvPr/>
        </p:nvSpPr>
        <p:spPr>
          <a:xfrm flipH="false" flipV="true" rot="5400000">
            <a:off x="14352620" y="3189393"/>
            <a:ext cx="8558066" cy="8573655"/>
          </a:xfrm>
          <a:custGeom>
            <a:avLst/>
            <a:gdLst/>
            <a:ahLst/>
            <a:cxnLst/>
            <a:rect r="r" b="b" t="t" l="l"/>
            <a:pathLst>
              <a:path h="8573655" w="8558066">
                <a:moveTo>
                  <a:pt x="0" y="8573655"/>
                </a:moveTo>
                <a:lnTo>
                  <a:pt x="8558066" y="8573655"/>
                </a:lnTo>
                <a:lnTo>
                  <a:pt x="8558066" y="0"/>
                </a:lnTo>
                <a:lnTo>
                  <a:pt x="0" y="0"/>
                </a:lnTo>
                <a:lnTo>
                  <a:pt x="0" y="8573655"/>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9" id="9"/>
          <p:cNvSpPr txBox="true"/>
          <p:nvPr/>
        </p:nvSpPr>
        <p:spPr>
          <a:xfrm rot="0">
            <a:off x="483175" y="3168612"/>
            <a:ext cx="6738714" cy="363220"/>
          </a:xfrm>
          <a:prstGeom prst="rect">
            <a:avLst/>
          </a:prstGeom>
        </p:spPr>
        <p:txBody>
          <a:bodyPr anchor="t" rtlCol="false" tIns="0" lIns="0" bIns="0" rIns="0">
            <a:spAutoFit/>
          </a:bodyPr>
          <a:lstStyle/>
          <a:p>
            <a:pPr algn="just">
              <a:lnSpc>
                <a:spcPts val="3080"/>
              </a:lnSpc>
              <a:spcBef>
                <a:spcPct val="0"/>
              </a:spcBef>
            </a:pPr>
          </a:p>
        </p:txBody>
      </p:sp>
      <p:sp>
        <p:nvSpPr>
          <p:cNvPr name="TextBox 10" id="10"/>
          <p:cNvSpPr txBox="true"/>
          <p:nvPr/>
        </p:nvSpPr>
        <p:spPr>
          <a:xfrm rot="0">
            <a:off x="4371281" y="38100"/>
            <a:ext cx="9545438" cy="1154231"/>
          </a:xfrm>
          <a:prstGeom prst="rect">
            <a:avLst/>
          </a:prstGeom>
        </p:spPr>
        <p:txBody>
          <a:bodyPr anchor="t" rtlCol="false" tIns="0" lIns="0" bIns="0" rIns="0">
            <a:spAutoFit/>
          </a:bodyPr>
          <a:lstStyle/>
          <a:p>
            <a:pPr algn="just" marL="0" indent="0" lvl="0">
              <a:lnSpc>
                <a:spcPts val="9089"/>
              </a:lnSpc>
            </a:pPr>
            <a:r>
              <a:rPr lang="en-US" sz="7835" spc="-368">
                <a:solidFill>
                  <a:srgbClr val="FFFFFF"/>
                </a:solidFill>
                <a:latin typeface="Open Sauce Light"/>
                <a:ea typeface="Open Sauce Light"/>
                <a:cs typeface="Open Sauce Light"/>
                <a:sym typeface="Open Sauce Light"/>
              </a:rPr>
              <a:t>Matriz de </a:t>
            </a:r>
            <a:r>
              <a:rPr lang="en-US" b="true" sz="7835" spc="-368">
                <a:solidFill>
                  <a:srgbClr val="FFFFFF"/>
                </a:solidFill>
                <a:latin typeface="Open Sauce Bold"/>
                <a:ea typeface="Open Sauce Bold"/>
                <a:cs typeface="Open Sauce Bold"/>
                <a:sym typeface="Open Sauce Bold"/>
              </a:rPr>
              <a:t>correlación</a:t>
            </a:r>
          </a:p>
        </p:txBody>
      </p:sp>
      <p:sp>
        <p:nvSpPr>
          <p:cNvPr name="TextBox 11" id="11"/>
          <p:cNvSpPr txBox="true"/>
          <p:nvPr/>
        </p:nvSpPr>
        <p:spPr>
          <a:xfrm rot="0">
            <a:off x="272087" y="2144212"/>
            <a:ext cx="5454798" cy="5332008"/>
          </a:xfrm>
          <a:prstGeom prst="rect">
            <a:avLst/>
          </a:prstGeom>
        </p:spPr>
        <p:txBody>
          <a:bodyPr anchor="t" rtlCol="false" tIns="0" lIns="0" bIns="0" rIns="0">
            <a:spAutoFit/>
          </a:bodyPr>
          <a:lstStyle/>
          <a:p>
            <a:pPr algn="l">
              <a:lnSpc>
                <a:spcPts val="2529"/>
              </a:lnSpc>
            </a:pPr>
          </a:p>
          <a:p>
            <a:pPr algn="just">
              <a:lnSpc>
                <a:spcPts val="4004"/>
              </a:lnSpc>
            </a:pPr>
            <a:r>
              <a:rPr lang="en-US" sz="2860" spc="5">
                <a:solidFill>
                  <a:srgbClr val="FFFFFF"/>
                </a:solidFill>
                <a:latin typeface="Open Sauce"/>
                <a:ea typeface="Open Sauce"/>
                <a:cs typeface="Open Sauce"/>
                <a:sym typeface="Open Sauce"/>
              </a:rPr>
              <a:t>La matriz de correlación está representada por medio de un mapa de calor, que cambia según que tan fuerte es la correlación. </a:t>
            </a:r>
          </a:p>
          <a:p>
            <a:pPr algn="just">
              <a:lnSpc>
                <a:spcPts val="4004"/>
              </a:lnSpc>
            </a:pPr>
          </a:p>
          <a:p>
            <a:pPr algn="just">
              <a:lnSpc>
                <a:spcPts val="4004"/>
              </a:lnSpc>
            </a:pPr>
            <a:r>
              <a:rPr lang="en-US" sz="2860" spc="5">
                <a:solidFill>
                  <a:srgbClr val="FFFFFF"/>
                </a:solidFill>
                <a:latin typeface="Open Sauce"/>
                <a:ea typeface="Open Sauce"/>
                <a:cs typeface="Open Sauce"/>
                <a:sym typeface="Open Sauce"/>
              </a:rPr>
              <a:t>Se observa una correlación débil o inexistente entre casi todas las variables, con algunas excepciones.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881910" y="-869322"/>
            <a:ext cx="8558066" cy="8573655"/>
          </a:xfrm>
          <a:custGeom>
            <a:avLst/>
            <a:gdLst/>
            <a:ahLst/>
            <a:cxnLst/>
            <a:rect r="r" b="b" t="t" l="l"/>
            <a:pathLst>
              <a:path h="8573655" w="8558066">
                <a:moveTo>
                  <a:pt x="0" y="0"/>
                </a:moveTo>
                <a:lnTo>
                  <a:pt x="8558066" y="0"/>
                </a:lnTo>
                <a:lnTo>
                  <a:pt x="8558066" y="8573655"/>
                </a:lnTo>
                <a:lnTo>
                  <a:pt x="0" y="8573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23045" y="518730"/>
            <a:ext cx="1761862" cy="791515"/>
            <a:chOff x="0" y="0"/>
            <a:chExt cx="2349150" cy="1055354"/>
          </a:xfrm>
        </p:grpSpPr>
        <p:sp>
          <p:nvSpPr>
            <p:cNvPr name="TextBox 4" id="4"/>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5" id="5"/>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6" id="6"/>
          <p:cNvSpPr txBox="true"/>
          <p:nvPr/>
        </p:nvSpPr>
        <p:spPr>
          <a:xfrm rot="0">
            <a:off x="583591" y="3665451"/>
            <a:ext cx="16938996" cy="5592849"/>
          </a:xfrm>
          <a:prstGeom prst="rect">
            <a:avLst/>
          </a:prstGeom>
        </p:spPr>
        <p:txBody>
          <a:bodyPr anchor="t" rtlCol="false" tIns="0" lIns="0" bIns="0" rIns="0">
            <a:spAutoFit/>
          </a:bodyPr>
          <a:lstStyle/>
          <a:p>
            <a:pPr algn="just" marL="575548" indent="-287774" lvl="1">
              <a:lnSpc>
                <a:spcPts val="3732"/>
              </a:lnSpc>
              <a:buFont typeface="Arial"/>
              <a:buChar char="•"/>
            </a:pPr>
            <a:r>
              <a:rPr lang="en-US" sz="2665" spc="5">
                <a:solidFill>
                  <a:srgbClr val="FFFFFF"/>
                </a:solidFill>
                <a:latin typeface="Open Sauce"/>
                <a:ea typeface="Open Sauce"/>
                <a:cs typeface="Open Sauce"/>
                <a:sym typeface="Open Sauce"/>
              </a:rPr>
              <a:t>El análisis del dataset de empleos en IA/ML muestra que los salarios se concentran entre $50,000 y $200,000 USD, siendo la experiencia laboral el factor más influyente en la remuneración. </a:t>
            </a:r>
          </a:p>
          <a:p>
            <a:pPr algn="just">
              <a:lnSpc>
                <a:spcPts val="3732"/>
              </a:lnSpc>
            </a:pPr>
          </a:p>
          <a:p>
            <a:pPr algn="just" marL="575548" indent="-287774" lvl="1">
              <a:lnSpc>
                <a:spcPts val="3732"/>
              </a:lnSpc>
              <a:buFont typeface="Arial"/>
              <a:buChar char="•"/>
            </a:pPr>
            <a:r>
              <a:rPr lang="en-US" sz="2665" spc="5">
                <a:solidFill>
                  <a:srgbClr val="FFFFFF"/>
                </a:solidFill>
                <a:latin typeface="Open Sauce"/>
                <a:ea typeface="Open Sauce"/>
                <a:cs typeface="Open Sauce"/>
                <a:sym typeface="Open Sauce"/>
              </a:rPr>
              <a:t>Se observaron diferencias salariales por país, industria y tamaño de empresa. Las habilidades más demandadas incluyen Python, SQL, TensorFlow, PyTorch y AWS.</a:t>
            </a:r>
          </a:p>
          <a:p>
            <a:pPr algn="just">
              <a:lnSpc>
                <a:spcPts val="3732"/>
              </a:lnSpc>
            </a:pPr>
          </a:p>
          <a:p>
            <a:pPr algn="just" marL="575548" indent="-287774" lvl="1">
              <a:lnSpc>
                <a:spcPts val="3732"/>
              </a:lnSpc>
              <a:buFont typeface="Arial"/>
              <a:buChar char="•"/>
            </a:pPr>
            <a:r>
              <a:rPr lang="en-US" sz="2665" spc="5">
                <a:solidFill>
                  <a:srgbClr val="FFFFFF"/>
                </a:solidFill>
                <a:latin typeface="Open Sauce"/>
                <a:ea typeface="Open Sauce"/>
                <a:cs typeface="Open Sauce"/>
                <a:sym typeface="Open Sauce"/>
              </a:rPr>
              <a:t>I</a:t>
            </a:r>
            <a:r>
              <a:rPr lang="en-US" sz="2665" spc="5">
                <a:solidFill>
                  <a:srgbClr val="FFFFFF"/>
                </a:solidFill>
                <a:latin typeface="Open Sauce"/>
                <a:ea typeface="Open Sauce"/>
                <a:cs typeface="Open Sauce"/>
                <a:sym typeface="Open Sauce"/>
              </a:rPr>
              <a:t>nicialmente presentaba desequilibrio entre grupos de trabajo, corregido con técnicas de balanceo. Finalmente, la correlación más fuerte con el salario fue la experiencia; en cambio, el trabajo remoto, los beneficios y la educación mostraron una influencia menor.</a:t>
            </a:r>
          </a:p>
          <a:p>
            <a:pPr algn="just">
              <a:lnSpc>
                <a:spcPts val="3732"/>
              </a:lnSpc>
            </a:pPr>
          </a:p>
          <a:p>
            <a:pPr algn="just">
              <a:lnSpc>
                <a:spcPts val="3732"/>
              </a:lnSpc>
            </a:pPr>
          </a:p>
          <a:p>
            <a:pPr algn="just">
              <a:lnSpc>
                <a:spcPts val="3732"/>
              </a:lnSpc>
              <a:spcBef>
                <a:spcPct val="0"/>
              </a:spcBef>
            </a:pPr>
          </a:p>
        </p:txBody>
      </p:sp>
      <p:sp>
        <p:nvSpPr>
          <p:cNvPr name="Freeform 7" id="7"/>
          <p:cNvSpPr/>
          <p:nvPr/>
        </p:nvSpPr>
        <p:spPr>
          <a:xfrm flipH="true" flipV="false" rot="0">
            <a:off x="-1229767" y="5020787"/>
            <a:ext cx="7629348" cy="7643245"/>
          </a:xfrm>
          <a:custGeom>
            <a:avLst/>
            <a:gdLst/>
            <a:ahLst/>
            <a:cxnLst/>
            <a:rect r="r" b="b" t="t" l="l"/>
            <a:pathLst>
              <a:path h="7643245" w="7629348">
                <a:moveTo>
                  <a:pt x="7629349" y="0"/>
                </a:moveTo>
                <a:lnTo>
                  <a:pt x="0" y="0"/>
                </a:lnTo>
                <a:lnTo>
                  <a:pt x="0" y="7643245"/>
                </a:lnTo>
                <a:lnTo>
                  <a:pt x="7629349" y="7643245"/>
                </a:lnTo>
                <a:lnTo>
                  <a:pt x="76293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94545" y="1580200"/>
            <a:ext cx="12631875" cy="995993"/>
          </a:xfrm>
          <a:prstGeom prst="rect">
            <a:avLst/>
          </a:prstGeom>
        </p:spPr>
        <p:txBody>
          <a:bodyPr anchor="t" rtlCol="false" tIns="0" lIns="0" bIns="0" rIns="0">
            <a:spAutoFit/>
          </a:bodyPr>
          <a:lstStyle/>
          <a:p>
            <a:pPr algn="just" marL="0" indent="0" lvl="0">
              <a:lnSpc>
                <a:spcPts val="7756"/>
              </a:lnSpc>
            </a:pPr>
            <a:r>
              <a:rPr lang="en-US" b="true" sz="6686" spc="-314">
                <a:solidFill>
                  <a:srgbClr val="FFFFFF"/>
                </a:solidFill>
                <a:latin typeface="Open Sauce Bold"/>
                <a:ea typeface="Open Sauce Bold"/>
                <a:cs typeface="Open Sauce Bold"/>
                <a:sym typeface="Open Sauce Bold"/>
              </a:rPr>
              <a:t>Resumen de</a:t>
            </a:r>
            <a:r>
              <a:rPr lang="en-US" sz="6686" spc="-314">
                <a:solidFill>
                  <a:srgbClr val="FFFFFF"/>
                </a:solidFill>
                <a:latin typeface="Open Sauce Light"/>
                <a:ea typeface="Open Sauce Light"/>
                <a:cs typeface="Open Sauce Light"/>
                <a:sym typeface="Open Sauce Light"/>
              </a:rPr>
              <a:t> análisis exploratorio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449175" y="-220557"/>
            <a:ext cx="8558066" cy="8573655"/>
          </a:xfrm>
          <a:custGeom>
            <a:avLst/>
            <a:gdLst/>
            <a:ahLst/>
            <a:cxnLst/>
            <a:rect r="r" b="b" t="t" l="l"/>
            <a:pathLst>
              <a:path h="8573655" w="8558066">
                <a:moveTo>
                  <a:pt x="0" y="8573655"/>
                </a:moveTo>
                <a:lnTo>
                  <a:pt x="8558067" y="8573655"/>
                </a:lnTo>
                <a:lnTo>
                  <a:pt x="8558067" y="0"/>
                </a:lnTo>
                <a:lnTo>
                  <a:pt x="0" y="0"/>
                </a:lnTo>
                <a:lnTo>
                  <a:pt x="0" y="85736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4080161" y="7460108"/>
            <a:ext cx="5653784" cy="5653784"/>
          </a:xfrm>
          <a:custGeom>
            <a:avLst/>
            <a:gdLst/>
            <a:ahLst/>
            <a:cxnLst/>
            <a:rect r="r" b="b" t="t" l="l"/>
            <a:pathLst>
              <a:path h="5653784" w="5653784">
                <a:moveTo>
                  <a:pt x="0" y="5653784"/>
                </a:moveTo>
                <a:lnTo>
                  <a:pt x="5653784" y="5653784"/>
                </a:lnTo>
                <a:lnTo>
                  <a:pt x="5653784" y="0"/>
                </a:lnTo>
                <a:lnTo>
                  <a:pt x="0" y="0"/>
                </a:lnTo>
                <a:lnTo>
                  <a:pt x="0" y="565378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57135" y="4066271"/>
            <a:ext cx="9942846" cy="5642565"/>
          </a:xfrm>
          <a:custGeom>
            <a:avLst/>
            <a:gdLst/>
            <a:ahLst/>
            <a:cxnLst/>
            <a:rect r="r" b="b" t="t" l="l"/>
            <a:pathLst>
              <a:path h="5642565" w="9942846">
                <a:moveTo>
                  <a:pt x="0" y="0"/>
                </a:moveTo>
                <a:lnTo>
                  <a:pt x="9942845" y="0"/>
                </a:lnTo>
                <a:lnTo>
                  <a:pt x="9942845" y="5642565"/>
                </a:lnTo>
                <a:lnTo>
                  <a:pt x="0" y="5642565"/>
                </a:lnTo>
                <a:lnTo>
                  <a:pt x="0" y="0"/>
                </a:lnTo>
                <a:close/>
              </a:path>
            </a:pathLst>
          </a:custGeom>
          <a:blipFill>
            <a:blip r:embed="rId6"/>
            <a:stretch>
              <a:fillRect l="0" t="0" r="0" b="0"/>
            </a:stretch>
          </a:blipFill>
        </p:spPr>
      </p:sp>
      <p:sp>
        <p:nvSpPr>
          <p:cNvPr name="TextBox 5" id="5"/>
          <p:cNvSpPr txBox="true"/>
          <p:nvPr/>
        </p:nvSpPr>
        <p:spPr>
          <a:xfrm rot="0">
            <a:off x="2849449" y="1338820"/>
            <a:ext cx="11250940" cy="2189095"/>
          </a:xfrm>
          <a:prstGeom prst="rect">
            <a:avLst/>
          </a:prstGeom>
        </p:spPr>
        <p:txBody>
          <a:bodyPr anchor="t" rtlCol="false" tIns="0" lIns="0" bIns="0" rIns="0">
            <a:spAutoFit/>
          </a:bodyPr>
          <a:lstStyle/>
          <a:p>
            <a:pPr algn="just" marL="0" indent="0" lvl="0">
              <a:lnSpc>
                <a:spcPts val="8610"/>
              </a:lnSpc>
            </a:pPr>
            <a:r>
              <a:rPr lang="en-US" b="true" sz="7422" spc="-348">
                <a:solidFill>
                  <a:srgbClr val="FFFFFF"/>
                </a:solidFill>
                <a:latin typeface="Open Sauce Bold"/>
                <a:ea typeface="Open Sauce Bold"/>
                <a:cs typeface="Open Sauce Bold"/>
                <a:sym typeface="Open Sauce Bold"/>
              </a:rPr>
              <a:t>Entrenamiento y pruebas</a:t>
            </a:r>
            <a:r>
              <a:rPr lang="en-US" sz="7422" spc="-348">
                <a:solidFill>
                  <a:srgbClr val="FFFFFF"/>
                </a:solidFill>
                <a:latin typeface="Open Sauce Light"/>
                <a:ea typeface="Open Sauce Light"/>
                <a:cs typeface="Open Sauce Light"/>
                <a:sym typeface="Open Sauce Light"/>
              </a:rPr>
              <a:t> de modelos</a:t>
            </a:r>
          </a:p>
        </p:txBody>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293365" y="-870633"/>
            <a:ext cx="9998304" cy="10016516"/>
          </a:xfrm>
          <a:custGeom>
            <a:avLst/>
            <a:gdLst/>
            <a:ahLst/>
            <a:cxnLst/>
            <a:rect r="r" b="b" t="t" l="l"/>
            <a:pathLst>
              <a:path h="10016516" w="9998304">
                <a:moveTo>
                  <a:pt x="0" y="0"/>
                </a:moveTo>
                <a:lnTo>
                  <a:pt x="9998304" y="0"/>
                </a:lnTo>
                <a:lnTo>
                  <a:pt x="9998304" y="10016516"/>
                </a:lnTo>
                <a:lnTo>
                  <a:pt x="0" y="10016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8331" y="3960671"/>
            <a:ext cx="8272995" cy="4653560"/>
          </a:xfrm>
          <a:custGeom>
            <a:avLst/>
            <a:gdLst/>
            <a:ahLst/>
            <a:cxnLst/>
            <a:rect r="r" b="b" t="t" l="l"/>
            <a:pathLst>
              <a:path h="4653560" w="8272995">
                <a:moveTo>
                  <a:pt x="0" y="0"/>
                </a:moveTo>
                <a:lnTo>
                  <a:pt x="8272995" y="0"/>
                </a:lnTo>
                <a:lnTo>
                  <a:pt x="8272995" y="4653560"/>
                </a:lnTo>
                <a:lnTo>
                  <a:pt x="0" y="4653560"/>
                </a:lnTo>
                <a:lnTo>
                  <a:pt x="0" y="0"/>
                </a:lnTo>
                <a:close/>
              </a:path>
            </a:pathLst>
          </a:custGeom>
          <a:blipFill>
            <a:blip r:embed="rId4"/>
            <a:stretch>
              <a:fillRect l="0" t="0" r="0" b="0"/>
            </a:stretch>
          </a:blipFill>
        </p:spPr>
      </p:sp>
      <p:sp>
        <p:nvSpPr>
          <p:cNvPr name="TextBox 4" id="4"/>
          <p:cNvSpPr txBox="true"/>
          <p:nvPr/>
        </p:nvSpPr>
        <p:spPr>
          <a:xfrm rot="0">
            <a:off x="9284259" y="1806446"/>
            <a:ext cx="7895992" cy="6607433"/>
          </a:xfrm>
          <a:prstGeom prst="rect">
            <a:avLst/>
          </a:prstGeom>
        </p:spPr>
        <p:txBody>
          <a:bodyPr anchor="t" rtlCol="false" tIns="0" lIns="0" bIns="0" rIns="0">
            <a:spAutoFit/>
          </a:bodyPr>
          <a:lstStyle/>
          <a:p>
            <a:pPr algn="just">
              <a:lnSpc>
                <a:spcPts val="4423"/>
              </a:lnSpc>
            </a:pPr>
            <a:r>
              <a:rPr lang="en-US" sz="3159" spc="6">
                <a:solidFill>
                  <a:srgbClr val="FFFFFF"/>
                </a:solidFill>
                <a:latin typeface="Open Sauce"/>
                <a:ea typeface="Open Sauce"/>
                <a:cs typeface="Open Sauce"/>
                <a:sym typeface="Open Sauce"/>
              </a:rPr>
              <a:t>La Inteligencia Artificial (IA) y Machine Learning (ML) han transformado el panorama laboral actual, creando nuevas oportunidades con estructuras salariales complejas.</a:t>
            </a:r>
          </a:p>
          <a:p>
            <a:pPr algn="just">
              <a:lnSpc>
                <a:spcPts val="4423"/>
              </a:lnSpc>
              <a:spcBef>
                <a:spcPct val="0"/>
              </a:spcBef>
            </a:pPr>
            <a:r>
              <a:rPr lang="en-US" sz="3159" spc="6">
                <a:solidFill>
                  <a:srgbClr val="FFFFFF"/>
                </a:solidFill>
                <a:latin typeface="Open Sauce"/>
                <a:ea typeface="Open Sauce"/>
                <a:cs typeface="Open Sauce"/>
                <a:sym typeface="Open Sauce"/>
              </a:rPr>
              <a:t>Este estudio analiza el mercado laboral en IA y ML identificando patrones salariales y las relaciones entre factores determinantes como el nivel de experiencia, tipo de empleo, educación, ubicación geográfica, industria y habilidades requeridas.</a:t>
            </a:r>
          </a:p>
        </p:txBody>
      </p:sp>
      <p:sp>
        <p:nvSpPr>
          <p:cNvPr name="TextBox 5" id="5"/>
          <p:cNvSpPr txBox="true"/>
          <p:nvPr/>
        </p:nvSpPr>
        <p:spPr>
          <a:xfrm rot="0">
            <a:off x="648331" y="2510388"/>
            <a:ext cx="7440024" cy="720725"/>
          </a:xfrm>
          <a:prstGeom prst="rect">
            <a:avLst/>
          </a:prstGeom>
        </p:spPr>
        <p:txBody>
          <a:bodyPr anchor="t" rtlCol="false" tIns="0" lIns="0" bIns="0" rIns="0">
            <a:spAutoFit/>
          </a:bodyPr>
          <a:lstStyle/>
          <a:p>
            <a:pPr algn="just" marL="0" indent="0" lvl="0">
              <a:lnSpc>
                <a:spcPts val="5500"/>
              </a:lnSpc>
            </a:pPr>
            <a:r>
              <a:rPr lang="en-US" b="true" sz="5000" spc="10">
                <a:solidFill>
                  <a:srgbClr val="FFFFFF"/>
                </a:solidFill>
                <a:latin typeface="Open Sauce Bold"/>
                <a:ea typeface="Open Sauce Bold"/>
                <a:cs typeface="Open Sauce Bold"/>
                <a:sym typeface="Open Sauce Bold"/>
              </a:rPr>
              <a:t>INTRODUCCIÓN </a:t>
            </a:r>
          </a:p>
        </p:txBody>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10800000">
            <a:off x="0" y="1295373"/>
            <a:ext cx="7962927" cy="7962927"/>
          </a:xfrm>
          <a:custGeom>
            <a:avLst/>
            <a:gdLst/>
            <a:ahLst/>
            <a:cxnLst/>
            <a:rect r="r" b="b" t="t" l="l"/>
            <a:pathLst>
              <a:path h="7962927" w="7962927">
                <a:moveTo>
                  <a:pt x="7962927" y="7962927"/>
                </a:moveTo>
                <a:lnTo>
                  <a:pt x="0" y="7962927"/>
                </a:lnTo>
                <a:lnTo>
                  <a:pt x="0" y="0"/>
                </a:lnTo>
                <a:lnTo>
                  <a:pt x="7962927" y="0"/>
                </a:lnTo>
                <a:lnTo>
                  <a:pt x="7962927" y="796292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16686" y="1338820"/>
            <a:ext cx="8414390" cy="986649"/>
          </a:xfrm>
          <a:prstGeom prst="rect">
            <a:avLst/>
          </a:prstGeom>
        </p:spPr>
        <p:txBody>
          <a:bodyPr anchor="t" rtlCol="false" tIns="0" lIns="0" bIns="0" rIns="0">
            <a:spAutoFit/>
          </a:bodyPr>
          <a:lstStyle/>
          <a:p>
            <a:pPr algn="just" marL="0" indent="0" lvl="0">
              <a:lnSpc>
                <a:spcPts val="7797"/>
              </a:lnSpc>
            </a:pPr>
            <a:r>
              <a:rPr lang="en-US" sz="6722" spc="-315">
                <a:solidFill>
                  <a:srgbClr val="FFFFFF"/>
                </a:solidFill>
                <a:latin typeface="Open Sauce Light"/>
                <a:ea typeface="Open Sauce Light"/>
                <a:cs typeface="Open Sauce Light"/>
                <a:sym typeface="Open Sauce Light"/>
              </a:rPr>
              <a:t>Definición de </a:t>
            </a:r>
            <a:r>
              <a:rPr lang="en-US" b="true" sz="6722" spc="-315">
                <a:solidFill>
                  <a:srgbClr val="FFFFFF"/>
                </a:solidFill>
                <a:latin typeface="Open Sauce Bold"/>
                <a:ea typeface="Open Sauce Bold"/>
                <a:cs typeface="Open Sauce Bold"/>
                <a:sym typeface="Open Sauce Bold"/>
              </a:rPr>
              <a:t>modelos</a:t>
            </a:r>
          </a:p>
        </p:txBody>
      </p:sp>
      <p:sp>
        <p:nvSpPr>
          <p:cNvPr name="Freeform 4" id="4"/>
          <p:cNvSpPr/>
          <p:nvPr/>
        </p:nvSpPr>
        <p:spPr>
          <a:xfrm flipH="true" flipV="false" rot="-5400000">
            <a:off x="10708853" y="3151942"/>
            <a:ext cx="7629348" cy="7643245"/>
          </a:xfrm>
          <a:custGeom>
            <a:avLst/>
            <a:gdLst/>
            <a:ahLst/>
            <a:cxnLst/>
            <a:rect r="r" b="b" t="t" l="l"/>
            <a:pathLst>
              <a:path h="7643245" w="7629348">
                <a:moveTo>
                  <a:pt x="7629349" y="0"/>
                </a:moveTo>
                <a:lnTo>
                  <a:pt x="0" y="0"/>
                </a:lnTo>
                <a:lnTo>
                  <a:pt x="0" y="7643245"/>
                </a:lnTo>
                <a:lnTo>
                  <a:pt x="7629349" y="7643245"/>
                </a:lnTo>
                <a:lnTo>
                  <a:pt x="76293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421577" y="4265739"/>
            <a:ext cx="7837723" cy="3562746"/>
          </a:xfrm>
          <a:prstGeom prst="rect">
            <a:avLst/>
          </a:prstGeom>
        </p:spPr>
        <p:txBody>
          <a:bodyPr anchor="t" rtlCol="false" tIns="0" lIns="0" bIns="0" rIns="0">
            <a:spAutoFit/>
          </a:bodyPr>
          <a:lstStyle/>
          <a:p>
            <a:pPr algn="just" marL="736699" indent="-368349" lvl="1">
              <a:lnSpc>
                <a:spcPts val="4777"/>
              </a:lnSpc>
              <a:buFont typeface="Arial"/>
              <a:buChar char="•"/>
            </a:pPr>
            <a:r>
              <a:rPr lang="en-US" sz="3412" spc="6">
                <a:solidFill>
                  <a:srgbClr val="FFFFFF"/>
                </a:solidFill>
                <a:latin typeface="Open Sauce"/>
                <a:ea typeface="Open Sauce"/>
                <a:cs typeface="Open Sauce"/>
                <a:sym typeface="Open Sauce"/>
              </a:rPr>
              <a:t>Se definen cuatro modelo a usar:</a:t>
            </a:r>
          </a:p>
          <a:p>
            <a:pPr algn="just">
              <a:lnSpc>
                <a:spcPts val="4777"/>
              </a:lnSpc>
            </a:pPr>
            <a:r>
              <a:rPr lang="en-US" sz="3412" spc="6">
                <a:solidFill>
                  <a:srgbClr val="FFFFFF"/>
                </a:solidFill>
                <a:latin typeface="Open Sauce"/>
                <a:ea typeface="Open Sauce"/>
                <a:cs typeface="Open Sauce"/>
                <a:sym typeface="Open Sauce"/>
              </a:rPr>
              <a:t>Linear Regression, Random Forest, XGBoost y Decision Tree.</a:t>
            </a:r>
          </a:p>
          <a:p>
            <a:pPr algn="just">
              <a:lnSpc>
                <a:spcPts val="4777"/>
              </a:lnSpc>
            </a:pPr>
          </a:p>
          <a:p>
            <a:pPr algn="just" marL="736699" indent="-368349" lvl="1">
              <a:lnSpc>
                <a:spcPts val="4777"/>
              </a:lnSpc>
              <a:spcBef>
                <a:spcPct val="0"/>
              </a:spcBef>
              <a:buFont typeface="Arial"/>
              <a:buChar char="•"/>
            </a:pPr>
            <a:r>
              <a:rPr lang="en-US" sz="3412" spc="6">
                <a:solidFill>
                  <a:srgbClr val="FFFFFF"/>
                </a:solidFill>
                <a:latin typeface="Open Sauce"/>
                <a:ea typeface="Open Sauce"/>
                <a:cs typeface="Open Sauce"/>
                <a:sym typeface="Open Sauce"/>
              </a:rPr>
              <a:t>Entrenados con los mismos datos dentro de un ciclo.</a:t>
            </a:r>
          </a:p>
        </p:txBody>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grpSp>
        <p:nvGrpSpPr>
          <p:cNvPr name="Group 9" id="9"/>
          <p:cNvGrpSpPr/>
          <p:nvPr/>
        </p:nvGrpSpPr>
        <p:grpSpPr>
          <a:xfrm rot="0">
            <a:off x="-1839955" y="4868732"/>
            <a:ext cx="8547727" cy="5919507"/>
            <a:chOff x="0" y="0"/>
            <a:chExt cx="1324267" cy="917086"/>
          </a:xfrm>
        </p:grpSpPr>
        <p:sp>
          <p:nvSpPr>
            <p:cNvPr name="Freeform 10" id="10"/>
            <p:cNvSpPr/>
            <p:nvPr/>
          </p:nvSpPr>
          <p:spPr>
            <a:xfrm flipH="false" flipV="false" rot="0">
              <a:off x="0" y="0"/>
              <a:ext cx="1324267" cy="917086"/>
            </a:xfrm>
            <a:custGeom>
              <a:avLst/>
              <a:gdLst/>
              <a:ahLst/>
              <a:cxnLst/>
              <a:rect r="r" b="b" t="t" l="l"/>
              <a:pathLst>
                <a:path h="917086" w="1324267">
                  <a:moveTo>
                    <a:pt x="71553" y="0"/>
                  </a:moveTo>
                  <a:lnTo>
                    <a:pt x="1252714" y="0"/>
                  </a:lnTo>
                  <a:cubicBezTo>
                    <a:pt x="1271691" y="0"/>
                    <a:pt x="1289891" y="7539"/>
                    <a:pt x="1303309" y="20957"/>
                  </a:cubicBezTo>
                  <a:cubicBezTo>
                    <a:pt x="1316728" y="34376"/>
                    <a:pt x="1324267" y="52576"/>
                    <a:pt x="1324267" y="71553"/>
                  </a:cubicBezTo>
                  <a:lnTo>
                    <a:pt x="1324267" y="845534"/>
                  </a:lnTo>
                  <a:cubicBezTo>
                    <a:pt x="1324267" y="864511"/>
                    <a:pt x="1316728" y="882710"/>
                    <a:pt x="1303309" y="896129"/>
                  </a:cubicBezTo>
                  <a:cubicBezTo>
                    <a:pt x="1289891" y="909548"/>
                    <a:pt x="1271691" y="917086"/>
                    <a:pt x="1252714" y="917086"/>
                  </a:cubicBezTo>
                  <a:lnTo>
                    <a:pt x="71553" y="917086"/>
                  </a:lnTo>
                  <a:cubicBezTo>
                    <a:pt x="52576" y="917086"/>
                    <a:pt x="34376" y="909548"/>
                    <a:pt x="20957" y="896129"/>
                  </a:cubicBezTo>
                  <a:cubicBezTo>
                    <a:pt x="7539" y="882710"/>
                    <a:pt x="0" y="864511"/>
                    <a:pt x="0" y="845534"/>
                  </a:cubicBezTo>
                  <a:lnTo>
                    <a:pt x="0" y="71553"/>
                  </a:lnTo>
                  <a:cubicBezTo>
                    <a:pt x="0" y="52576"/>
                    <a:pt x="7539" y="34376"/>
                    <a:pt x="20957" y="20957"/>
                  </a:cubicBezTo>
                  <a:cubicBezTo>
                    <a:pt x="34376" y="7539"/>
                    <a:pt x="52576" y="0"/>
                    <a:pt x="71553" y="0"/>
                  </a:cubicBezTo>
                  <a:close/>
                </a:path>
              </a:pathLst>
            </a:custGeom>
            <a:blipFill>
              <a:blip r:embed="rId6"/>
              <a:stretch>
                <a:fillRect l="0" t="-9835" r="0" b="-9835"/>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0">
            <a:off x="-894908" y="5887030"/>
            <a:ext cx="4622610" cy="4622610"/>
          </a:xfrm>
          <a:custGeom>
            <a:avLst/>
            <a:gdLst/>
            <a:ahLst/>
            <a:cxnLst/>
            <a:rect r="r" b="b" t="t" l="l"/>
            <a:pathLst>
              <a:path h="4622610" w="4622610">
                <a:moveTo>
                  <a:pt x="4622610" y="4622610"/>
                </a:moveTo>
                <a:lnTo>
                  <a:pt x="0" y="4622610"/>
                </a:lnTo>
                <a:lnTo>
                  <a:pt x="0" y="0"/>
                </a:lnTo>
                <a:lnTo>
                  <a:pt x="4622610" y="0"/>
                </a:lnTo>
                <a:lnTo>
                  <a:pt x="4622610" y="46226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81934" y="4284872"/>
            <a:ext cx="11622469" cy="5142942"/>
          </a:xfrm>
          <a:custGeom>
            <a:avLst/>
            <a:gdLst/>
            <a:ahLst/>
            <a:cxnLst/>
            <a:rect r="r" b="b" t="t" l="l"/>
            <a:pathLst>
              <a:path h="5142942" w="11622469">
                <a:moveTo>
                  <a:pt x="0" y="0"/>
                </a:moveTo>
                <a:lnTo>
                  <a:pt x="11622469" y="0"/>
                </a:lnTo>
                <a:lnTo>
                  <a:pt x="11622469" y="5142943"/>
                </a:lnTo>
                <a:lnTo>
                  <a:pt x="0" y="5142943"/>
                </a:lnTo>
                <a:lnTo>
                  <a:pt x="0" y="0"/>
                </a:lnTo>
                <a:close/>
              </a:path>
            </a:pathLst>
          </a:custGeom>
          <a:blipFill>
            <a:blip r:embed="rId4"/>
            <a:stretch>
              <a:fillRect l="0" t="0" r="0" b="0"/>
            </a:stretch>
          </a:blipFill>
        </p:spPr>
      </p:sp>
      <p:sp>
        <p:nvSpPr>
          <p:cNvPr name="Freeform 4" id="4"/>
          <p:cNvSpPr/>
          <p:nvPr/>
        </p:nvSpPr>
        <p:spPr>
          <a:xfrm flipH="true" flipV="false" rot="-10800000">
            <a:off x="10592022" y="-3199562"/>
            <a:ext cx="10458860" cy="10477911"/>
          </a:xfrm>
          <a:custGeom>
            <a:avLst/>
            <a:gdLst/>
            <a:ahLst/>
            <a:cxnLst/>
            <a:rect r="r" b="b" t="t" l="l"/>
            <a:pathLst>
              <a:path h="10477911" w="10458860">
                <a:moveTo>
                  <a:pt x="10458860" y="0"/>
                </a:moveTo>
                <a:lnTo>
                  <a:pt x="0" y="0"/>
                </a:lnTo>
                <a:lnTo>
                  <a:pt x="0" y="10477911"/>
                </a:lnTo>
                <a:lnTo>
                  <a:pt x="10458860" y="10477911"/>
                </a:lnTo>
                <a:lnTo>
                  <a:pt x="1045886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207309" y="1501945"/>
            <a:ext cx="9949251" cy="2180864"/>
          </a:xfrm>
          <a:prstGeom prst="rect">
            <a:avLst/>
          </a:prstGeom>
        </p:spPr>
        <p:txBody>
          <a:bodyPr anchor="t" rtlCol="false" tIns="0" lIns="0" bIns="0" rIns="0">
            <a:spAutoFit/>
          </a:bodyPr>
          <a:lstStyle/>
          <a:p>
            <a:pPr algn="just" marL="0" indent="0" lvl="0">
              <a:lnSpc>
                <a:spcPts val="8617"/>
              </a:lnSpc>
            </a:pPr>
            <a:r>
              <a:rPr lang="en-US" b="true" sz="7428" spc="-349">
                <a:solidFill>
                  <a:srgbClr val="FFFFFF"/>
                </a:solidFill>
                <a:latin typeface="Open Sauce Bold"/>
                <a:ea typeface="Open Sauce Bold"/>
                <a:cs typeface="Open Sauce Bold"/>
                <a:sym typeface="Open Sauce Bold"/>
              </a:rPr>
              <a:t>Métricas de precisión</a:t>
            </a:r>
            <a:r>
              <a:rPr lang="en-US" sz="7428" spc="-349">
                <a:solidFill>
                  <a:srgbClr val="FFFFFF"/>
                </a:solidFill>
                <a:latin typeface="Open Sauce Light"/>
                <a:ea typeface="Open Sauce Light"/>
                <a:cs typeface="Open Sauce Light"/>
                <a:sym typeface="Open Sauce Light"/>
              </a:rPr>
              <a:t> de los modelos</a:t>
            </a:r>
          </a:p>
        </p:txBody>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grpSp>
        <p:nvGrpSpPr>
          <p:cNvPr name="Group 9" id="9"/>
          <p:cNvGrpSpPr/>
          <p:nvPr/>
        </p:nvGrpSpPr>
        <p:grpSpPr>
          <a:xfrm rot="0">
            <a:off x="530322" y="4692486"/>
            <a:ext cx="5196515" cy="3869313"/>
            <a:chOff x="0" y="0"/>
            <a:chExt cx="6928687" cy="5159084"/>
          </a:xfrm>
        </p:grpSpPr>
        <p:sp>
          <p:nvSpPr>
            <p:cNvPr name="TextBox 10" id="10"/>
            <p:cNvSpPr txBox="true"/>
            <p:nvPr/>
          </p:nvSpPr>
          <p:spPr>
            <a:xfrm rot="0">
              <a:off x="0" y="-66675"/>
              <a:ext cx="6928687" cy="2653296"/>
            </a:xfrm>
            <a:prstGeom prst="rect">
              <a:avLst/>
            </a:prstGeom>
          </p:spPr>
          <p:txBody>
            <a:bodyPr anchor="t" rtlCol="false" tIns="0" lIns="0" bIns="0" rIns="0">
              <a:spAutoFit/>
            </a:bodyPr>
            <a:lstStyle/>
            <a:p>
              <a:pPr algn="just">
                <a:lnSpc>
                  <a:spcPts val="4015"/>
                </a:lnSpc>
                <a:spcBef>
                  <a:spcPct val="0"/>
                </a:spcBef>
              </a:pPr>
              <a:r>
                <a:rPr lang="en-US" sz="2867" spc="5">
                  <a:solidFill>
                    <a:srgbClr val="FFFFFF"/>
                  </a:solidFill>
                  <a:latin typeface="Open Sauce"/>
                  <a:ea typeface="Open Sauce"/>
                  <a:cs typeface="Open Sauce"/>
                  <a:sym typeface="Open Sauce"/>
                </a:rPr>
                <a:t>R² corresponde a un coeficiente que explica el ajuste de un modelo y su capacidad de predicción.</a:t>
              </a:r>
            </a:p>
          </p:txBody>
        </p:sp>
        <p:sp>
          <p:nvSpPr>
            <p:cNvPr name="TextBox 11" id="11"/>
            <p:cNvSpPr txBox="true"/>
            <p:nvPr/>
          </p:nvSpPr>
          <p:spPr>
            <a:xfrm rot="0">
              <a:off x="0" y="3176725"/>
              <a:ext cx="6928687" cy="1982359"/>
            </a:xfrm>
            <a:prstGeom prst="rect">
              <a:avLst/>
            </a:prstGeom>
          </p:spPr>
          <p:txBody>
            <a:bodyPr anchor="t" rtlCol="false" tIns="0" lIns="0" bIns="0" rIns="0">
              <a:spAutoFit/>
            </a:bodyPr>
            <a:lstStyle/>
            <a:p>
              <a:pPr algn="just">
                <a:lnSpc>
                  <a:spcPts val="4015"/>
                </a:lnSpc>
                <a:spcBef>
                  <a:spcPct val="0"/>
                </a:spcBef>
              </a:pPr>
              <a:r>
                <a:rPr lang="en-US" sz="2867" spc="5">
                  <a:solidFill>
                    <a:srgbClr val="FFFFFF"/>
                  </a:solidFill>
                  <a:latin typeface="Open Sauce"/>
                  <a:ea typeface="Open Sauce"/>
                  <a:cs typeface="Open Sauce"/>
                  <a:sym typeface="Open Sauce"/>
                </a:rPr>
                <a:t>En este caso los modelos XGBoost y Random Forest son los más precisos</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0">
            <a:off x="-894908" y="5887030"/>
            <a:ext cx="4622610" cy="4622610"/>
          </a:xfrm>
          <a:custGeom>
            <a:avLst/>
            <a:gdLst/>
            <a:ahLst/>
            <a:cxnLst/>
            <a:rect r="r" b="b" t="t" l="l"/>
            <a:pathLst>
              <a:path h="4622610" w="4622610">
                <a:moveTo>
                  <a:pt x="4622610" y="4622610"/>
                </a:moveTo>
                <a:lnTo>
                  <a:pt x="0" y="4622610"/>
                </a:lnTo>
                <a:lnTo>
                  <a:pt x="0" y="0"/>
                </a:lnTo>
                <a:lnTo>
                  <a:pt x="4622610" y="0"/>
                </a:lnTo>
                <a:lnTo>
                  <a:pt x="4622610" y="462261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16397" y="2003762"/>
            <a:ext cx="3977085" cy="740236"/>
          </a:xfrm>
          <a:prstGeom prst="rect">
            <a:avLst/>
          </a:prstGeom>
        </p:spPr>
        <p:txBody>
          <a:bodyPr anchor="t" rtlCol="false" tIns="0" lIns="0" bIns="0" rIns="0">
            <a:spAutoFit/>
          </a:bodyPr>
          <a:lstStyle/>
          <a:p>
            <a:pPr algn="just" marL="0" indent="0" lvl="0">
              <a:lnSpc>
                <a:spcPts val="5920"/>
              </a:lnSpc>
            </a:pPr>
            <a:r>
              <a:rPr lang="en-US" b="true" sz="5103" spc="-239">
                <a:solidFill>
                  <a:srgbClr val="FFFFFF"/>
                </a:solidFill>
                <a:latin typeface="Open Sauce Bold"/>
                <a:ea typeface="Open Sauce Bold"/>
                <a:cs typeface="Open Sauce Bold"/>
                <a:sym typeface="Open Sauce Bold"/>
              </a:rPr>
              <a:t>MAE</a:t>
            </a:r>
            <a:r>
              <a:rPr lang="en-US" sz="5103" spc="-239">
                <a:solidFill>
                  <a:srgbClr val="FFFFFF"/>
                </a:solidFill>
                <a:latin typeface="Open Sauce Light"/>
                <a:ea typeface="Open Sauce Light"/>
                <a:cs typeface="Open Sauce Light"/>
                <a:sym typeface="Open Sauce Light"/>
              </a:rPr>
              <a:t> Y </a:t>
            </a:r>
            <a:r>
              <a:rPr lang="en-US" b="true" sz="5103" spc="-239">
                <a:solidFill>
                  <a:srgbClr val="FFFFFF"/>
                </a:solidFill>
                <a:latin typeface="Open Sauce Bold"/>
                <a:ea typeface="Open Sauce Bold"/>
                <a:cs typeface="Open Sauce Bold"/>
                <a:sym typeface="Open Sauce Bold"/>
              </a:rPr>
              <a:t>RMSE</a:t>
            </a:r>
          </a:p>
        </p:txBody>
      </p:sp>
      <p:sp>
        <p:nvSpPr>
          <p:cNvPr name="TextBox 4" id="4"/>
          <p:cNvSpPr txBox="true"/>
          <p:nvPr/>
        </p:nvSpPr>
        <p:spPr>
          <a:xfrm rot="0">
            <a:off x="382025" y="3372649"/>
            <a:ext cx="6045828" cy="4719317"/>
          </a:xfrm>
          <a:prstGeom prst="rect">
            <a:avLst/>
          </a:prstGeom>
        </p:spPr>
        <p:txBody>
          <a:bodyPr anchor="t" rtlCol="false" tIns="0" lIns="0" bIns="0" rIns="0">
            <a:spAutoFit/>
          </a:bodyPr>
          <a:lstStyle/>
          <a:p>
            <a:pPr algn="just" marL="584473" indent="-292236" lvl="1">
              <a:lnSpc>
                <a:spcPts val="3790"/>
              </a:lnSpc>
              <a:buFont typeface="Arial"/>
              <a:buChar char="•"/>
            </a:pPr>
            <a:r>
              <a:rPr lang="en-US" sz="2707" spc="5">
                <a:solidFill>
                  <a:srgbClr val="FFFFFF"/>
                </a:solidFill>
                <a:latin typeface="Open Sauce"/>
                <a:ea typeface="Open Sauce"/>
                <a:cs typeface="Open Sauce"/>
                <a:sym typeface="Open Sauce"/>
              </a:rPr>
              <a:t>La media de valor absoluto (MAE) dice en promedio el valor del error de cada modelo. Un número más bajo, significa una mejor precisión.</a:t>
            </a:r>
          </a:p>
          <a:p>
            <a:pPr algn="just">
              <a:lnSpc>
                <a:spcPts val="3790"/>
              </a:lnSpc>
            </a:pPr>
          </a:p>
          <a:p>
            <a:pPr algn="just" marL="584473" indent="-292236" lvl="1">
              <a:lnSpc>
                <a:spcPts val="3790"/>
              </a:lnSpc>
              <a:spcBef>
                <a:spcPct val="0"/>
              </a:spcBef>
              <a:buFont typeface="Arial"/>
              <a:buChar char="•"/>
            </a:pPr>
            <a:r>
              <a:rPr lang="en-US" sz="2707" spc="5">
                <a:solidFill>
                  <a:srgbClr val="FFFFFF"/>
                </a:solidFill>
                <a:latin typeface="Open Sauce"/>
                <a:ea typeface="Open Sauce"/>
                <a:cs typeface="Open Sauce"/>
                <a:sym typeface="Open Sauce"/>
              </a:rPr>
              <a:t>RMSE o error de raíz cuadrada media, muestra en promedio que tanto los datos se alejan de la línea de predicción.</a:t>
            </a:r>
          </a:p>
        </p:txBody>
      </p:sp>
      <p:grpSp>
        <p:nvGrpSpPr>
          <p:cNvPr name="Group 5" id="5"/>
          <p:cNvGrpSpPr/>
          <p:nvPr/>
        </p:nvGrpSpPr>
        <p:grpSpPr>
          <a:xfrm rot="0">
            <a:off x="823045" y="518730"/>
            <a:ext cx="1761862" cy="791515"/>
            <a:chOff x="0" y="0"/>
            <a:chExt cx="2349150" cy="1055354"/>
          </a:xfrm>
        </p:grpSpPr>
        <p:sp>
          <p:nvSpPr>
            <p:cNvPr name="TextBox 6" id="6"/>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7" id="7"/>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Freeform 8" id="8"/>
          <p:cNvSpPr/>
          <p:nvPr/>
        </p:nvSpPr>
        <p:spPr>
          <a:xfrm flipH="false" flipV="false" rot="0">
            <a:off x="6762446" y="2403748"/>
            <a:ext cx="11118099" cy="4975349"/>
          </a:xfrm>
          <a:custGeom>
            <a:avLst/>
            <a:gdLst/>
            <a:ahLst/>
            <a:cxnLst/>
            <a:rect r="r" b="b" t="t" l="l"/>
            <a:pathLst>
              <a:path h="4975349" w="11118099">
                <a:moveTo>
                  <a:pt x="0" y="0"/>
                </a:moveTo>
                <a:lnTo>
                  <a:pt x="11118099" y="0"/>
                </a:lnTo>
                <a:lnTo>
                  <a:pt x="11118099" y="4975349"/>
                </a:lnTo>
                <a:lnTo>
                  <a:pt x="0" y="4975349"/>
                </a:lnTo>
                <a:lnTo>
                  <a:pt x="0" y="0"/>
                </a:lnTo>
                <a:close/>
              </a:path>
            </a:pathLst>
          </a:custGeom>
          <a:blipFill>
            <a:blip r:embed="rId4"/>
            <a:stretch>
              <a:fillRect l="0" t="0" r="0" b="0"/>
            </a:stretch>
          </a:blipFill>
        </p:spPr>
      </p:sp>
      <p:sp>
        <p:nvSpPr>
          <p:cNvPr name="Freeform 9" id="9"/>
          <p:cNvSpPr/>
          <p:nvPr/>
        </p:nvSpPr>
        <p:spPr>
          <a:xfrm flipH="true" flipV="false" rot="-5400000">
            <a:off x="13152944" y="3790730"/>
            <a:ext cx="9957487" cy="9975625"/>
          </a:xfrm>
          <a:custGeom>
            <a:avLst/>
            <a:gdLst/>
            <a:ahLst/>
            <a:cxnLst/>
            <a:rect r="r" b="b" t="t" l="l"/>
            <a:pathLst>
              <a:path h="9975625" w="9957487">
                <a:moveTo>
                  <a:pt x="9957488" y="0"/>
                </a:moveTo>
                <a:lnTo>
                  <a:pt x="0" y="0"/>
                </a:lnTo>
                <a:lnTo>
                  <a:pt x="0" y="9975625"/>
                </a:lnTo>
                <a:lnTo>
                  <a:pt x="9957488" y="9975625"/>
                </a:lnTo>
                <a:lnTo>
                  <a:pt x="995748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4040645">
            <a:off x="14947995" y="-2036137"/>
            <a:ext cx="4622610" cy="4622610"/>
          </a:xfrm>
          <a:custGeom>
            <a:avLst/>
            <a:gdLst/>
            <a:ahLst/>
            <a:cxnLst/>
            <a:rect r="r" b="b" t="t" l="l"/>
            <a:pathLst>
              <a:path h="4622610" w="4622610">
                <a:moveTo>
                  <a:pt x="4622610" y="4622610"/>
                </a:moveTo>
                <a:lnTo>
                  <a:pt x="0" y="4622610"/>
                </a:lnTo>
                <a:lnTo>
                  <a:pt x="0" y="0"/>
                </a:lnTo>
                <a:lnTo>
                  <a:pt x="4622610" y="0"/>
                </a:lnTo>
                <a:lnTo>
                  <a:pt x="4622610" y="462261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5400000">
            <a:off x="1204898" y="1559527"/>
            <a:ext cx="7962927" cy="7962927"/>
          </a:xfrm>
          <a:custGeom>
            <a:avLst/>
            <a:gdLst/>
            <a:ahLst/>
            <a:cxnLst/>
            <a:rect r="r" b="b" t="t" l="l"/>
            <a:pathLst>
              <a:path h="7962927" w="7962927">
                <a:moveTo>
                  <a:pt x="7962927" y="7962927"/>
                </a:moveTo>
                <a:lnTo>
                  <a:pt x="0" y="7962927"/>
                </a:lnTo>
                <a:lnTo>
                  <a:pt x="0" y="0"/>
                </a:lnTo>
                <a:lnTo>
                  <a:pt x="7962927" y="0"/>
                </a:lnTo>
                <a:lnTo>
                  <a:pt x="7962927" y="796292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0708853" y="3151942"/>
            <a:ext cx="7629348" cy="7643245"/>
          </a:xfrm>
          <a:custGeom>
            <a:avLst/>
            <a:gdLst/>
            <a:ahLst/>
            <a:cxnLst/>
            <a:rect r="r" b="b" t="t" l="l"/>
            <a:pathLst>
              <a:path h="7643245" w="7629348">
                <a:moveTo>
                  <a:pt x="7629349" y="0"/>
                </a:moveTo>
                <a:lnTo>
                  <a:pt x="0" y="0"/>
                </a:lnTo>
                <a:lnTo>
                  <a:pt x="0" y="7643245"/>
                </a:lnTo>
                <a:lnTo>
                  <a:pt x="7629349" y="7643245"/>
                </a:lnTo>
                <a:lnTo>
                  <a:pt x="76293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60754">
            <a:off x="16806435" y="1624808"/>
            <a:ext cx="905730" cy="905730"/>
          </a:xfrm>
          <a:custGeom>
            <a:avLst/>
            <a:gdLst/>
            <a:ahLst/>
            <a:cxnLst/>
            <a:rect r="r" b="b" t="t" l="l"/>
            <a:pathLst>
              <a:path h="905730" w="905730">
                <a:moveTo>
                  <a:pt x="0" y="905729"/>
                </a:moveTo>
                <a:lnTo>
                  <a:pt x="905730" y="905729"/>
                </a:lnTo>
                <a:lnTo>
                  <a:pt x="905730" y="0"/>
                </a:lnTo>
                <a:lnTo>
                  <a:pt x="0" y="0"/>
                </a:lnTo>
                <a:lnTo>
                  <a:pt x="0" y="90572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2616374"/>
            <a:ext cx="10358723" cy="6906079"/>
            <a:chOff x="0" y="0"/>
            <a:chExt cx="13811631" cy="9208106"/>
          </a:xfrm>
        </p:grpSpPr>
        <p:sp>
          <p:nvSpPr>
            <p:cNvPr name="Freeform 6" id="6"/>
            <p:cNvSpPr/>
            <p:nvPr/>
          </p:nvSpPr>
          <p:spPr>
            <a:xfrm flipH="false" flipV="false" rot="0">
              <a:off x="0" y="4822913"/>
              <a:ext cx="13811631" cy="4385193"/>
            </a:xfrm>
            <a:custGeom>
              <a:avLst/>
              <a:gdLst/>
              <a:ahLst/>
              <a:cxnLst/>
              <a:rect r="r" b="b" t="t" l="l"/>
              <a:pathLst>
                <a:path h="4385193" w="13811631">
                  <a:moveTo>
                    <a:pt x="0" y="0"/>
                  </a:moveTo>
                  <a:lnTo>
                    <a:pt x="13811631" y="0"/>
                  </a:lnTo>
                  <a:lnTo>
                    <a:pt x="13811631" y="4385193"/>
                  </a:lnTo>
                  <a:lnTo>
                    <a:pt x="0" y="4385193"/>
                  </a:lnTo>
                  <a:lnTo>
                    <a:pt x="0" y="0"/>
                  </a:lnTo>
                  <a:close/>
                </a:path>
              </a:pathLst>
            </a:custGeom>
            <a:blipFill>
              <a:blip r:embed="rId8"/>
              <a:stretch>
                <a:fillRect l="0" t="0" r="0" b="0"/>
              </a:stretch>
            </a:blipFill>
          </p:spPr>
        </p:sp>
        <p:sp>
          <p:nvSpPr>
            <p:cNvPr name="Freeform 7" id="7"/>
            <p:cNvSpPr/>
            <p:nvPr/>
          </p:nvSpPr>
          <p:spPr>
            <a:xfrm flipH="false" flipV="false" rot="0">
              <a:off x="0" y="0"/>
              <a:ext cx="13811631" cy="4385193"/>
            </a:xfrm>
            <a:custGeom>
              <a:avLst/>
              <a:gdLst/>
              <a:ahLst/>
              <a:cxnLst/>
              <a:rect r="r" b="b" t="t" l="l"/>
              <a:pathLst>
                <a:path h="4385193" w="13811631">
                  <a:moveTo>
                    <a:pt x="0" y="0"/>
                  </a:moveTo>
                  <a:lnTo>
                    <a:pt x="13811631" y="0"/>
                  </a:lnTo>
                  <a:lnTo>
                    <a:pt x="13811631" y="4385193"/>
                  </a:lnTo>
                  <a:lnTo>
                    <a:pt x="0" y="4385193"/>
                  </a:lnTo>
                  <a:lnTo>
                    <a:pt x="0" y="0"/>
                  </a:lnTo>
                  <a:close/>
                </a:path>
              </a:pathLst>
            </a:custGeom>
            <a:blipFill>
              <a:blip r:embed="rId9"/>
              <a:stretch>
                <a:fillRect l="0" t="0" r="0" b="0"/>
              </a:stretch>
            </a:blipFill>
          </p:spPr>
        </p:sp>
      </p:grpSp>
      <p:sp>
        <p:nvSpPr>
          <p:cNvPr name="TextBox 8" id="8"/>
          <p:cNvSpPr txBox="true"/>
          <p:nvPr/>
        </p:nvSpPr>
        <p:spPr>
          <a:xfrm rot="0">
            <a:off x="3470632" y="771283"/>
            <a:ext cx="12617262" cy="1116024"/>
          </a:xfrm>
          <a:prstGeom prst="rect">
            <a:avLst/>
          </a:prstGeom>
        </p:spPr>
        <p:txBody>
          <a:bodyPr anchor="t" rtlCol="false" tIns="0" lIns="0" bIns="0" rIns="0">
            <a:spAutoFit/>
          </a:bodyPr>
          <a:lstStyle/>
          <a:p>
            <a:pPr algn="just" marL="0" indent="0" lvl="0">
              <a:lnSpc>
                <a:spcPts val="8845"/>
              </a:lnSpc>
            </a:pPr>
            <a:r>
              <a:rPr lang="en-US" sz="7625" spc="-358">
                <a:solidFill>
                  <a:srgbClr val="FFFFFF"/>
                </a:solidFill>
                <a:latin typeface="Open Sauce Light"/>
                <a:ea typeface="Open Sauce Light"/>
                <a:cs typeface="Open Sauce Light"/>
                <a:sym typeface="Open Sauce Light"/>
              </a:rPr>
              <a:t>XGBoost </a:t>
            </a:r>
            <a:r>
              <a:rPr lang="en-US" b="true" sz="7625" spc="-358">
                <a:solidFill>
                  <a:srgbClr val="FFFFFF"/>
                </a:solidFill>
                <a:latin typeface="Open Sauce Bold"/>
                <a:ea typeface="Open Sauce Bold"/>
                <a:cs typeface="Open Sauce Bold"/>
                <a:sym typeface="Open Sauce Bold"/>
              </a:rPr>
              <a:t> vs.</a:t>
            </a:r>
            <a:r>
              <a:rPr lang="en-US" sz="7625" spc="-358">
                <a:solidFill>
                  <a:srgbClr val="FFFFFF"/>
                </a:solidFill>
                <a:latin typeface="Open Sauce Light"/>
                <a:ea typeface="Open Sauce Light"/>
                <a:cs typeface="Open Sauce Light"/>
                <a:sym typeface="Open Sauce Light"/>
              </a:rPr>
              <a:t>  Random Forest</a:t>
            </a:r>
          </a:p>
        </p:txBody>
      </p:sp>
      <p:grpSp>
        <p:nvGrpSpPr>
          <p:cNvPr name="Group 9" id="9"/>
          <p:cNvGrpSpPr/>
          <p:nvPr/>
        </p:nvGrpSpPr>
        <p:grpSpPr>
          <a:xfrm rot="0">
            <a:off x="823045" y="518730"/>
            <a:ext cx="1761862" cy="791515"/>
            <a:chOff x="0" y="0"/>
            <a:chExt cx="2349150" cy="1055354"/>
          </a:xfrm>
        </p:grpSpPr>
        <p:sp>
          <p:nvSpPr>
            <p:cNvPr name="TextBox 10" id="10"/>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11" id="11"/>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12" id="12"/>
          <p:cNvSpPr txBox="true"/>
          <p:nvPr/>
        </p:nvSpPr>
        <p:spPr>
          <a:xfrm rot="0">
            <a:off x="12132283" y="3201369"/>
            <a:ext cx="4300301" cy="5382749"/>
          </a:xfrm>
          <a:prstGeom prst="rect">
            <a:avLst/>
          </a:prstGeom>
        </p:spPr>
        <p:txBody>
          <a:bodyPr anchor="t" rtlCol="false" tIns="0" lIns="0" bIns="0" rIns="0">
            <a:spAutoFit/>
          </a:bodyPr>
          <a:lstStyle/>
          <a:p>
            <a:pPr algn="l">
              <a:lnSpc>
                <a:spcPts val="3962"/>
              </a:lnSpc>
            </a:pPr>
          </a:p>
          <a:p>
            <a:pPr algn="just">
              <a:lnSpc>
                <a:spcPts val="4313"/>
              </a:lnSpc>
            </a:pPr>
            <a:r>
              <a:rPr lang="en-US" sz="3081" spc="6">
                <a:solidFill>
                  <a:srgbClr val="FFFFFF"/>
                </a:solidFill>
                <a:latin typeface="Open Sauce"/>
                <a:ea typeface="Open Sauce"/>
                <a:cs typeface="Open Sauce"/>
                <a:sym typeface="Open Sauce"/>
              </a:rPr>
              <a:t>Estos gráficos representan como se comportan los valores predichos por los modelos con mejor precisión, en comparación a los datos de entrenamiento.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443169" y="-2557831"/>
            <a:ext cx="7401663" cy="18288000"/>
          </a:xfrm>
          <a:custGeom>
            <a:avLst/>
            <a:gdLst/>
            <a:ahLst/>
            <a:cxnLst/>
            <a:rect r="r" b="b" t="t" l="l"/>
            <a:pathLst>
              <a:path h="18288000" w="7401663">
                <a:moveTo>
                  <a:pt x="0" y="0"/>
                </a:moveTo>
                <a:lnTo>
                  <a:pt x="7401662" y="0"/>
                </a:lnTo>
                <a:lnTo>
                  <a:pt x="7401662"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37016" t="0" r="0" b="0"/>
            </a:stretch>
          </a:blipFill>
        </p:spPr>
      </p:sp>
      <p:sp>
        <p:nvSpPr>
          <p:cNvPr name="TextBox 3" id="3"/>
          <p:cNvSpPr txBox="true"/>
          <p:nvPr/>
        </p:nvSpPr>
        <p:spPr>
          <a:xfrm rot="0">
            <a:off x="3190550" y="3315762"/>
            <a:ext cx="8370898" cy="2710767"/>
          </a:xfrm>
          <a:prstGeom prst="rect">
            <a:avLst/>
          </a:prstGeom>
        </p:spPr>
        <p:txBody>
          <a:bodyPr anchor="t" rtlCol="false" tIns="0" lIns="0" bIns="0" rIns="0">
            <a:spAutoFit/>
          </a:bodyPr>
          <a:lstStyle/>
          <a:p>
            <a:pPr algn="ctr" marL="0" indent="0" lvl="0">
              <a:lnSpc>
                <a:spcPts val="22262"/>
              </a:lnSpc>
              <a:spcBef>
                <a:spcPct val="0"/>
              </a:spcBef>
            </a:pPr>
            <a:r>
              <a:rPr lang="en-US" b="true" sz="15901" spc="-747">
                <a:solidFill>
                  <a:srgbClr val="FFFFFF"/>
                </a:solidFill>
                <a:latin typeface="Open Sauce Bold"/>
                <a:ea typeface="Open Sauce Bold"/>
                <a:cs typeface="Open Sauce Bold"/>
                <a:sym typeface="Open Sauce Bold"/>
              </a:rPr>
              <a:t>Gra</a:t>
            </a:r>
          </a:p>
        </p:txBody>
      </p:sp>
      <p:sp>
        <p:nvSpPr>
          <p:cNvPr name="TextBox 4" id="4"/>
          <p:cNvSpPr txBox="true"/>
          <p:nvPr/>
        </p:nvSpPr>
        <p:spPr>
          <a:xfrm rot="0">
            <a:off x="12511960" y="8819935"/>
            <a:ext cx="4747340" cy="422976"/>
          </a:xfrm>
          <a:prstGeom prst="rect">
            <a:avLst/>
          </a:prstGeom>
        </p:spPr>
        <p:txBody>
          <a:bodyPr anchor="t" rtlCol="false" tIns="0" lIns="0" bIns="0" rIns="0">
            <a:spAutoFit/>
          </a:bodyPr>
          <a:lstStyle/>
          <a:p>
            <a:pPr algn="r">
              <a:lnSpc>
                <a:spcPts val="3461"/>
              </a:lnSpc>
            </a:pPr>
            <a:r>
              <a:rPr lang="en-US" sz="2472">
                <a:solidFill>
                  <a:srgbClr val="FFFFFF"/>
                </a:solidFill>
                <a:latin typeface="Open Sauce"/>
                <a:ea typeface="Open Sauce"/>
                <a:cs typeface="Open Sauce"/>
                <a:sym typeface="Open Sauce"/>
              </a:rPr>
              <a:t>Grupo 3</a:t>
            </a:r>
          </a:p>
        </p:txBody>
      </p:sp>
      <p:sp>
        <p:nvSpPr>
          <p:cNvPr name="TextBox 5" id="5"/>
          <p:cNvSpPr txBox="true"/>
          <p:nvPr/>
        </p:nvSpPr>
        <p:spPr>
          <a:xfrm rot="0">
            <a:off x="7594169" y="3315762"/>
            <a:ext cx="6728953" cy="2696339"/>
          </a:xfrm>
          <a:prstGeom prst="rect">
            <a:avLst/>
          </a:prstGeom>
        </p:spPr>
        <p:txBody>
          <a:bodyPr anchor="t" rtlCol="false" tIns="0" lIns="0" bIns="0" rIns="0">
            <a:spAutoFit/>
          </a:bodyPr>
          <a:lstStyle/>
          <a:p>
            <a:pPr algn="ctr" marL="0" indent="0" lvl="0">
              <a:lnSpc>
                <a:spcPts val="22262"/>
              </a:lnSpc>
              <a:spcBef>
                <a:spcPct val="0"/>
              </a:spcBef>
            </a:pPr>
            <a:r>
              <a:rPr lang="en-US" b="true" sz="15901" spc="-747">
                <a:solidFill>
                  <a:srgbClr val="FFFFFF"/>
                </a:solidFill>
                <a:latin typeface="Open Sauce Bold"/>
                <a:ea typeface="Open Sauce Bold"/>
                <a:cs typeface="Open Sauce Bold"/>
                <a:sym typeface="Open Sauce Bold"/>
              </a:rPr>
              <a:t>cias</a:t>
            </a:r>
          </a:p>
        </p:txBody>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828196" y="-870447"/>
            <a:ext cx="9793865" cy="9811705"/>
          </a:xfrm>
          <a:custGeom>
            <a:avLst/>
            <a:gdLst/>
            <a:ahLst/>
            <a:cxnLst/>
            <a:rect r="r" b="b" t="t" l="l"/>
            <a:pathLst>
              <a:path h="9811705" w="9793865">
                <a:moveTo>
                  <a:pt x="0" y="0"/>
                </a:moveTo>
                <a:lnTo>
                  <a:pt x="9793865" y="0"/>
                </a:lnTo>
                <a:lnTo>
                  <a:pt x="9793865" y="9811704"/>
                </a:lnTo>
                <a:lnTo>
                  <a:pt x="0" y="98117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23607" y="4208838"/>
            <a:ext cx="13866150" cy="2537461"/>
          </a:xfrm>
          <a:prstGeom prst="rect">
            <a:avLst/>
          </a:prstGeom>
        </p:spPr>
        <p:txBody>
          <a:bodyPr anchor="t" rtlCol="false" tIns="0" lIns="0" bIns="0" rIns="0">
            <a:spAutoFit/>
          </a:bodyPr>
          <a:lstStyle/>
          <a:p>
            <a:pPr algn="just">
              <a:lnSpc>
                <a:spcPts val="5039"/>
              </a:lnSpc>
              <a:spcBef>
                <a:spcPct val="0"/>
              </a:spcBef>
            </a:pPr>
            <a:r>
              <a:rPr lang="en-US" sz="3599" spc="7">
                <a:solidFill>
                  <a:srgbClr val="FFFFFF"/>
                </a:solidFill>
                <a:latin typeface="Open Sauce"/>
                <a:ea typeface="Open Sauce"/>
                <a:cs typeface="Open Sauce"/>
                <a:sym typeface="Open Sauce"/>
              </a:rPr>
              <a:t>Desarrollar un modelo de Machine Learning (ML) que permita predecir el salario anual en USD de profesionales del sector IA/ML según su perfil laboral.</a:t>
            </a:r>
          </a:p>
          <a:p>
            <a:pPr algn="just">
              <a:lnSpc>
                <a:spcPts val="5039"/>
              </a:lnSpc>
              <a:spcBef>
                <a:spcPct val="0"/>
              </a:spcBef>
            </a:pPr>
          </a:p>
        </p:txBody>
      </p:sp>
      <p:sp>
        <p:nvSpPr>
          <p:cNvPr name="TextBox 4" id="4"/>
          <p:cNvSpPr txBox="true"/>
          <p:nvPr/>
        </p:nvSpPr>
        <p:spPr>
          <a:xfrm rot="0">
            <a:off x="1323607" y="1985243"/>
            <a:ext cx="7440024" cy="720725"/>
          </a:xfrm>
          <a:prstGeom prst="rect">
            <a:avLst/>
          </a:prstGeom>
        </p:spPr>
        <p:txBody>
          <a:bodyPr anchor="t" rtlCol="false" tIns="0" lIns="0" bIns="0" rIns="0">
            <a:spAutoFit/>
          </a:bodyPr>
          <a:lstStyle/>
          <a:p>
            <a:pPr algn="just" marL="0" indent="0" lvl="0">
              <a:lnSpc>
                <a:spcPts val="5500"/>
              </a:lnSpc>
            </a:pPr>
            <a:r>
              <a:rPr lang="en-US" b="true" sz="5000" spc="10">
                <a:solidFill>
                  <a:srgbClr val="FFFFFF"/>
                </a:solidFill>
                <a:latin typeface="Open Sauce Bold"/>
                <a:ea typeface="Open Sauce Bold"/>
                <a:cs typeface="Open Sauce Bold"/>
                <a:sym typeface="Open Sauce Bold"/>
              </a:rPr>
              <a:t>OBJETIVO PRINCIPAL</a:t>
            </a:r>
          </a:p>
        </p:txBody>
      </p:sp>
      <p:grpSp>
        <p:nvGrpSpPr>
          <p:cNvPr name="Group 5" id="5"/>
          <p:cNvGrpSpPr/>
          <p:nvPr/>
        </p:nvGrpSpPr>
        <p:grpSpPr>
          <a:xfrm rot="0">
            <a:off x="823045" y="518730"/>
            <a:ext cx="1761862" cy="791515"/>
            <a:chOff x="0" y="0"/>
            <a:chExt cx="2349150" cy="1055354"/>
          </a:xfrm>
        </p:grpSpPr>
        <p:sp>
          <p:nvSpPr>
            <p:cNvPr name="TextBox 6" id="6"/>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7" id="7"/>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Freeform 8" id="8"/>
          <p:cNvSpPr/>
          <p:nvPr/>
        </p:nvSpPr>
        <p:spPr>
          <a:xfrm flipH="true" flipV="false" rot="0">
            <a:off x="-5298332" y="3487551"/>
            <a:ext cx="10869774" cy="10889573"/>
          </a:xfrm>
          <a:custGeom>
            <a:avLst/>
            <a:gdLst/>
            <a:ahLst/>
            <a:cxnLst/>
            <a:rect r="r" b="b" t="t" l="l"/>
            <a:pathLst>
              <a:path h="10889573" w="10869774">
                <a:moveTo>
                  <a:pt x="10869774" y="0"/>
                </a:moveTo>
                <a:lnTo>
                  <a:pt x="0" y="0"/>
                </a:lnTo>
                <a:lnTo>
                  <a:pt x="0" y="10889573"/>
                </a:lnTo>
                <a:lnTo>
                  <a:pt x="10869774" y="10889573"/>
                </a:lnTo>
                <a:lnTo>
                  <a:pt x="10869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828196" y="-870447"/>
            <a:ext cx="9793865" cy="9811705"/>
          </a:xfrm>
          <a:custGeom>
            <a:avLst/>
            <a:gdLst/>
            <a:ahLst/>
            <a:cxnLst/>
            <a:rect r="r" b="b" t="t" l="l"/>
            <a:pathLst>
              <a:path h="9811705" w="9793865">
                <a:moveTo>
                  <a:pt x="0" y="0"/>
                </a:moveTo>
                <a:lnTo>
                  <a:pt x="9793865" y="0"/>
                </a:lnTo>
                <a:lnTo>
                  <a:pt x="9793865" y="9811704"/>
                </a:lnTo>
                <a:lnTo>
                  <a:pt x="0" y="98117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23607" y="1985243"/>
            <a:ext cx="8301295" cy="720725"/>
          </a:xfrm>
          <a:prstGeom prst="rect">
            <a:avLst/>
          </a:prstGeom>
        </p:spPr>
        <p:txBody>
          <a:bodyPr anchor="t" rtlCol="false" tIns="0" lIns="0" bIns="0" rIns="0">
            <a:spAutoFit/>
          </a:bodyPr>
          <a:lstStyle/>
          <a:p>
            <a:pPr algn="just" marL="0" indent="0" lvl="0">
              <a:lnSpc>
                <a:spcPts val="5500"/>
              </a:lnSpc>
            </a:pPr>
            <a:r>
              <a:rPr lang="en-US" b="true" sz="5000" spc="10">
                <a:solidFill>
                  <a:srgbClr val="FFFFFF"/>
                </a:solidFill>
                <a:latin typeface="Open Sauce Bold"/>
                <a:ea typeface="Open Sauce Bold"/>
                <a:cs typeface="Open Sauce Bold"/>
                <a:sym typeface="Open Sauce Bold"/>
              </a:rPr>
              <a:t>OBJETIVOS ESPECIFICOS</a:t>
            </a:r>
          </a:p>
        </p:txBody>
      </p:sp>
      <p:grpSp>
        <p:nvGrpSpPr>
          <p:cNvPr name="Group 4" id="4"/>
          <p:cNvGrpSpPr/>
          <p:nvPr/>
        </p:nvGrpSpPr>
        <p:grpSpPr>
          <a:xfrm rot="0">
            <a:off x="823045" y="518730"/>
            <a:ext cx="1761862" cy="791515"/>
            <a:chOff x="0" y="0"/>
            <a:chExt cx="2349150" cy="1055354"/>
          </a:xfrm>
        </p:grpSpPr>
        <p:sp>
          <p:nvSpPr>
            <p:cNvPr name="TextBox 5" id="5"/>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6" id="6"/>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7" id="7"/>
          <p:cNvSpPr txBox="true"/>
          <p:nvPr/>
        </p:nvSpPr>
        <p:spPr>
          <a:xfrm rot="0">
            <a:off x="1323607" y="3710732"/>
            <a:ext cx="13866150" cy="5802631"/>
          </a:xfrm>
          <a:prstGeom prst="rect">
            <a:avLst/>
          </a:prstGeom>
        </p:spPr>
        <p:txBody>
          <a:bodyPr anchor="t" rtlCol="false" tIns="0" lIns="0" bIns="0" rIns="0">
            <a:spAutoFit/>
          </a:bodyPr>
          <a:lstStyle/>
          <a:p>
            <a:pPr algn="just" marL="712465" indent="-356233" lvl="1">
              <a:lnSpc>
                <a:spcPts val="4619"/>
              </a:lnSpc>
              <a:buFont typeface="Arial"/>
              <a:buChar char="•"/>
            </a:pPr>
            <a:r>
              <a:rPr lang="en-US" sz="3299" spc="6">
                <a:solidFill>
                  <a:srgbClr val="FFFFFF"/>
                </a:solidFill>
                <a:latin typeface="Open Sauce"/>
                <a:ea typeface="Open Sauce"/>
                <a:cs typeface="Open Sauce"/>
                <a:sym typeface="Open Sauce"/>
              </a:rPr>
              <a:t>Analizar la distribución salarial según variables demográficas y profesionales</a:t>
            </a:r>
          </a:p>
          <a:p>
            <a:pPr algn="just" marL="712465" indent="-356233" lvl="1">
              <a:lnSpc>
                <a:spcPts val="4619"/>
              </a:lnSpc>
              <a:buFont typeface="Arial"/>
              <a:buChar char="•"/>
            </a:pPr>
            <a:r>
              <a:rPr lang="en-US" sz="3299" spc="6">
                <a:solidFill>
                  <a:srgbClr val="FFFFFF"/>
                </a:solidFill>
                <a:latin typeface="Open Sauce"/>
                <a:ea typeface="Open Sauce"/>
                <a:cs typeface="Open Sauce"/>
                <a:sym typeface="Open Sauce"/>
              </a:rPr>
              <a:t>Identificar las habilidades técnicas más demandadas en el sector</a:t>
            </a:r>
          </a:p>
          <a:p>
            <a:pPr algn="just" marL="712465" indent="-356233" lvl="1">
              <a:lnSpc>
                <a:spcPts val="4619"/>
              </a:lnSpc>
              <a:buFont typeface="Arial"/>
              <a:buChar char="•"/>
            </a:pPr>
            <a:r>
              <a:rPr lang="en-US" sz="3299" spc="6">
                <a:solidFill>
                  <a:srgbClr val="FFFFFF"/>
                </a:solidFill>
                <a:latin typeface="Open Sauce"/>
                <a:ea typeface="Open Sauce"/>
                <a:cs typeface="Open Sauce"/>
                <a:sym typeface="Open Sauce"/>
              </a:rPr>
              <a:t>Construir, comparar y evaluar el desempeño de modelos predictivos multivariados</a:t>
            </a:r>
          </a:p>
          <a:p>
            <a:pPr algn="just" marL="712465" indent="-356233" lvl="1">
              <a:lnSpc>
                <a:spcPts val="4619"/>
              </a:lnSpc>
              <a:buFont typeface="Arial"/>
              <a:buChar char="•"/>
            </a:pPr>
            <a:r>
              <a:rPr lang="en-US" sz="3299" spc="6">
                <a:solidFill>
                  <a:srgbClr val="FFFFFF"/>
                </a:solidFill>
                <a:latin typeface="Open Sauce"/>
                <a:ea typeface="Open Sauce"/>
                <a:cs typeface="Open Sauce"/>
                <a:sym typeface="Open Sauce"/>
              </a:rPr>
              <a:t>Categorizar los cargos por grupos profesionales</a:t>
            </a:r>
          </a:p>
          <a:p>
            <a:pPr algn="just" marL="712465" indent="-356233" lvl="1">
              <a:lnSpc>
                <a:spcPts val="4619"/>
              </a:lnSpc>
              <a:buFont typeface="Arial"/>
              <a:buChar char="•"/>
            </a:pPr>
            <a:r>
              <a:rPr lang="en-US" sz="3299" spc="6">
                <a:solidFill>
                  <a:srgbClr val="FFFFFF"/>
                </a:solidFill>
                <a:latin typeface="Open Sauce"/>
                <a:ea typeface="Open Sauce"/>
                <a:cs typeface="Open Sauce"/>
                <a:sym typeface="Open Sauce"/>
              </a:rPr>
              <a:t>Aplicar técnicas de balanceo de datos para optimizar la precisión del modelo</a:t>
            </a:r>
          </a:p>
          <a:p>
            <a:pPr algn="just">
              <a:lnSpc>
                <a:spcPts val="4619"/>
              </a:lnSpc>
            </a:pPr>
          </a:p>
        </p:txBody>
      </p:sp>
      <p:sp>
        <p:nvSpPr>
          <p:cNvPr name="Freeform 8" id="8"/>
          <p:cNvSpPr/>
          <p:nvPr/>
        </p:nvSpPr>
        <p:spPr>
          <a:xfrm flipH="true" flipV="false" rot="0">
            <a:off x="-5298332" y="3487551"/>
            <a:ext cx="10869774" cy="10889573"/>
          </a:xfrm>
          <a:custGeom>
            <a:avLst/>
            <a:gdLst/>
            <a:ahLst/>
            <a:cxnLst/>
            <a:rect r="r" b="b" t="t" l="l"/>
            <a:pathLst>
              <a:path h="10889573" w="10869774">
                <a:moveTo>
                  <a:pt x="10869774" y="0"/>
                </a:moveTo>
                <a:lnTo>
                  <a:pt x="0" y="0"/>
                </a:lnTo>
                <a:lnTo>
                  <a:pt x="0" y="10889573"/>
                </a:lnTo>
                <a:lnTo>
                  <a:pt x="10869774" y="10889573"/>
                </a:lnTo>
                <a:lnTo>
                  <a:pt x="108697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5298332" y="3487551"/>
            <a:ext cx="10869774" cy="10889573"/>
          </a:xfrm>
          <a:custGeom>
            <a:avLst/>
            <a:gdLst/>
            <a:ahLst/>
            <a:cxnLst/>
            <a:rect r="r" b="b" t="t" l="l"/>
            <a:pathLst>
              <a:path h="10889573" w="10869774">
                <a:moveTo>
                  <a:pt x="10869774" y="0"/>
                </a:moveTo>
                <a:lnTo>
                  <a:pt x="0" y="0"/>
                </a:lnTo>
                <a:lnTo>
                  <a:pt x="0" y="10889573"/>
                </a:lnTo>
                <a:lnTo>
                  <a:pt x="10869774" y="10889573"/>
                </a:lnTo>
                <a:lnTo>
                  <a:pt x="1086977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035127" y="-1418301"/>
            <a:ext cx="9793865" cy="9811705"/>
          </a:xfrm>
          <a:custGeom>
            <a:avLst/>
            <a:gdLst/>
            <a:ahLst/>
            <a:cxnLst/>
            <a:rect r="r" b="b" t="t" l="l"/>
            <a:pathLst>
              <a:path h="9811705" w="9793865">
                <a:moveTo>
                  <a:pt x="0" y="0"/>
                </a:moveTo>
                <a:lnTo>
                  <a:pt x="9793865" y="0"/>
                </a:lnTo>
                <a:lnTo>
                  <a:pt x="9793865" y="9811704"/>
                </a:lnTo>
                <a:lnTo>
                  <a:pt x="0" y="98117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026207" y="400356"/>
            <a:ext cx="6879240" cy="9486287"/>
          </a:xfrm>
          <a:custGeom>
            <a:avLst/>
            <a:gdLst/>
            <a:ahLst/>
            <a:cxnLst/>
            <a:rect r="r" b="b" t="t" l="l"/>
            <a:pathLst>
              <a:path h="9486287" w="6879240">
                <a:moveTo>
                  <a:pt x="0" y="0"/>
                </a:moveTo>
                <a:lnTo>
                  <a:pt x="6879241" y="0"/>
                </a:lnTo>
                <a:lnTo>
                  <a:pt x="6879241" y="9486288"/>
                </a:lnTo>
                <a:lnTo>
                  <a:pt x="0" y="9486288"/>
                </a:lnTo>
                <a:lnTo>
                  <a:pt x="0" y="0"/>
                </a:lnTo>
                <a:close/>
              </a:path>
            </a:pathLst>
          </a:custGeom>
          <a:blipFill>
            <a:blip r:embed="rId6"/>
            <a:stretch>
              <a:fillRect l="0" t="0" r="0" b="0"/>
            </a:stretch>
          </a:blipFill>
        </p:spPr>
      </p:sp>
      <p:sp>
        <p:nvSpPr>
          <p:cNvPr name="TextBox 5" id="5"/>
          <p:cNvSpPr txBox="true"/>
          <p:nvPr/>
        </p:nvSpPr>
        <p:spPr>
          <a:xfrm rot="0">
            <a:off x="1323607" y="1985243"/>
            <a:ext cx="8301295" cy="720725"/>
          </a:xfrm>
          <a:prstGeom prst="rect">
            <a:avLst/>
          </a:prstGeom>
        </p:spPr>
        <p:txBody>
          <a:bodyPr anchor="t" rtlCol="false" tIns="0" lIns="0" bIns="0" rIns="0">
            <a:spAutoFit/>
          </a:bodyPr>
          <a:lstStyle/>
          <a:p>
            <a:pPr algn="just" marL="0" indent="0" lvl="0">
              <a:lnSpc>
                <a:spcPts val="5500"/>
              </a:lnSpc>
            </a:pPr>
            <a:r>
              <a:rPr lang="en-US" b="true" sz="5000" spc="10">
                <a:solidFill>
                  <a:srgbClr val="FFFFFF"/>
                </a:solidFill>
                <a:latin typeface="Open Sauce Bold"/>
                <a:ea typeface="Open Sauce Bold"/>
                <a:cs typeface="Open Sauce Bold"/>
                <a:sym typeface="Open Sauce Bold"/>
              </a:rPr>
              <a:t>DATASET</a:t>
            </a:r>
          </a:p>
        </p:txBody>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9" id="9"/>
          <p:cNvSpPr txBox="true"/>
          <p:nvPr/>
        </p:nvSpPr>
        <p:spPr>
          <a:xfrm rot="0">
            <a:off x="1323607" y="3439926"/>
            <a:ext cx="6819890" cy="43656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spc="4">
                <a:solidFill>
                  <a:srgbClr val="FFFFFF"/>
                </a:solidFill>
                <a:latin typeface="Open Sauce"/>
                <a:ea typeface="Open Sauce"/>
                <a:cs typeface="Open Sauce"/>
                <a:sym typeface="Open Sauce"/>
              </a:rPr>
              <a:t>Obtenido de Kaggle, publicado por Bisma Sajjad.</a:t>
            </a:r>
          </a:p>
          <a:p>
            <a:pPr algn="just">
              <a:lnSpc>
                <a:spcPts val="3499"/>
              </a:lnSpc>
            </a:pPr>
          </a:p>
          <a:p>
            <a:pPr algn="just" marL="539749" indent="-269875" lvl="1">
              <a:lnSpc>
                <a:spcPts val="3499"/>
              </a:lnSpc>
              <a:buFont typeface="Arial"/>
              <a:buChar char="•"/>
            </a:pPr>
            <a:r>
              <a:rPr lang="en-US" sz="2499" spc="4">
                <a:solidFill>
                  <a:srgbClr val="FFFFFF"/>
                </a:solidFill>
                <a:latin typeface="Open Sauce"/>
                <a:ea typeface="Open Sauce"/>
                <a:cs typeface="Open Sauce"/>
                <a:sym typeface="Open Sauce"/>
              </a:rPr>
              <a:t>El Dataset tiene datos preparados sintéticamente, que intenta imitar las propiedades y patrones del mundo real.</a:t>
            </a:r>
          </a:p>
          <a:p>
            <a:pPr algn="just">
              <a:lnSpc>
                <a:spcPts val="3499"/>
              </a:lnSpc>
            </a:pPr>
          </a:p>
          <a:p>
            <a:pPr algn="just" marL="539749" indent="-269875" lvl="1">
              <a:lnSpc>
                <a:spcPts val="3499"/>
              </a:lnSpc>
              <a:buFont typeface="Arial"/>
              <a:buChar char="•"/>
            </a:pPr>
            <a:r>
              <a:rPr lang="en-US" sz="2499" spc="4">
                <a:solidFill>
                  <a:srgbClr val="FFFFFF"/>
                </a:solidFill>
                <a:latin typeface="Open Sauce"/>
                <a:ea typeface="Open Sauce"/>
                <a:cs typeface="Open Sauce"/>
                <a:sym typeface="Open Sauce"/>
              </a:rPr>
              <a:t>Cuenta con 15,000 registros y 20 columnas.</a:t>
            </a:r>
          </a:p>
          <a:p>
            <a:pPr algn="just">
              <a:lnSpc>
                <a:spcPts val="34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5400000">
            <a:off x="9997172" y="2500334"/>
            <a:ext cx="9145756" cy="9162415"/>
          </a:xfrm>
          <a:custGeom>
            <a:avLst/>
            <a:gdLst/>
            <a:ahLst/>
            <a:cxnLst/>
            <a:rect r="r" b="b" t="t" l="l"/>
            <a:pathLst>
              <a:path h="9162415" w="9145756">
                <a:moveTo>
                  <a:pt x="9145757" y="0"/>
                </a:moveTo>
                <a:lnTo>
                  <a:pt x="0" y="0"/>
                </a:lnTo>
                <a:lnTo>
                  <a:pt x="0" y="9162415"/>
                </a:lnTo>
                <a:lnTo>
                  <a:pt x="9145757" y="9162415"/>
                </a:lnTo>
                <a:lnTo>
                  <a:pt x="914575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73885" y="-1414690"/>
            <a:ext cx="7672410" cy="7672410"/>
          </a:xfrm>
          <a:custGeom>
            <a:avLst/>
            <a:gdLst/>
            <a:ahLst/>
            <a:cxnLst/>
            <a:rect r="r" b="b" t="t" l="l"/>
            <a:pathLst>
              <a:path h="7672410" w="7672410">
                <a:moveTo>
                  <a:pt x="0" y="0"/>
                </a:moveTo>
                <a:lnTo>
                  <a:pt x="7672409" y="0"/>
                </a:lnTo>
                <a:lnTo>
                  <a:pt x="7672409" y="7672409"/>
                </a:lnTo>
                <a:lnTo>
                  <a:pt x="0" y="7672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03976" y="2584863"/>
            <a:ext cx="6430990" cy="29293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Open Sauce Bold"/>
                <a:ea typeface="Open Sauce Bold"/>
                <a:cs typeface="Open Sauce Bold"/>
                <a:sym typeface="Open Sauce Bold"/>
              </a:rPr>
              <a:t>ANALISIS EXPLORATORIO DE LOS DATOS</a:t>
            </a:r>
          </a:p>
        </p:txBody>
      </p:sp>
      <p:sp>
        <p:nvSpPr>
          <p:cNvPr name="TextBox 5" id="5"/>
          <p:cNvSpPr txBox="true"/>
          <p:nvPr/>
        </p:nvSpPr>
        <p:spPr>
          <a:xfrm rot="0">
            <a:off x="11458115" y="2508663"/>
            <a:ext cx="4141116" cy="4695826"/>
          </a:xfrm>
          <a:prstGeom prst="rect">
            <a:avLst/>
          </a:prstGeom>
        </p:spPr>
        <p:txBody>
          <a:bodyPr anchor="t" rtlCol="false" tIns="0" lIns="0" bIns="0" rIns="0">
            <a:spAutoFit/>
          </a:bodyPr>
          <a:lstStyle/>
          <a:p>
            <a:pPr algn="just">
              <a:lnSpc>
                <a:spcPts val="4199"/>
              </a:lnSpc>
              <a:spcBef>
                <a:spcPct val="0"/>
              </a:spcBef>
            </a:pPr>
            <a:r>
              <a:rPr lang="en-US" sz="2999" spc="5">
                <a:solidFill>
                  <a:srgbClr val="FFFFFF"/>
                </a:solidFill>
                <a:latin typeface="Open Sauce"/>
                <a:ea typeface="Open Sauce"/>
                <a:cs typeface="Open Sauce"/>
                <a:sym typeface="Open Sauce"/>
              </a:rPr>
              <a:t>Es una técnica de análisis de datos, que permite </a:t>
            </a:r>
            <a:r>
              <a:rPr lang="en-US" sz="2999" spc="5">
                <a:solidFill>
                  <a:srgbClr val="FFFFFF"/>
                </a:solidFill>
                <a:latin typeface="Open Sauce"/>
                <a:ea typeface="Open Sauce"/>
                <a:cs typeface="Open Sauce"/>
                <a:sym typeface="Open Sauce"/>
              </a:rPr>
              <a:t>obtener una comprensión más profunda de los conjuntos de datos con los que trabajan en cualquier proyecto de Machine Learning.</a:t>
            </a:r>
          </a:p>
        </p:txBody>
      </p:sp>
      <p:sp>
        <p:nvSpPr>
          <p:cNvPr name="TextBox 6" id="6"/>
          <p:cNvSpPr txBox="true"/>
          <p:nvPr/>
        </p:nvSpPr>
        <p:spPr>
          <a:xfrm rot="0">
            <a:off x="1703976" y="5466579"/>
            <a:ext cx="4747340" cy="422976"/>
          </a:xfrm>
          <a:prstGeom prst="rect">
            <a:avLst/>
          </a:prstGeom>
        </p:spPr>
        <p:txBody>
          <a:bodyPr anchor="t" rtlCol="false" tIns="0" lIns="0" bIns="0" rIns="0">
            <a:spAutoFit/>
          </a:bodyPr>
          <a:lstStyle/>
          <a:p>
            <a:pPr algn="l">
              <a:lnSpc>
                <a:spcPts val="3461"/>
              </a:lnSpc>
            </a:pPr>
            <a:r>
              <a:rPr lang="en-US" sz="2472">
                <a:solidFill>
                  <a:srgbClr val="FFFFFF"/>
                </a:solidFill>
                <a:latin typeface="Open Sauce"/>
                <a:ea typeface="Open Sauce"/>
                <a:cs typeface="Open Sauce"/>
                <a:sym typeface="Open Sauce"/>
              </a:rPr>
              <a:t>EDA</a:t>
            </a:r>
          </a:p>
        </p:txBody>
      </p:sp>
      <p:grpSp>
        <p:nvGrpSpPr>
          <p:cNvPr name="Group 7" id="7"/>
          <p:cNvGrpSpPr/>
          <p:nvPr/>
        </p:nvGrpSpPr>
        <p:grpSpPr>
          <a:xfrm rot="0">
            <a:off x="823045" y="518730"/>
            <a:ext cx="1761862" cy="791515"/>
            <a:chOff x="0" y="0"/>
            <a:chExt cx="2349150" cy="1055354"/>
          </a:xfrm>
        </p:grpSpPr>
        <p:sp>
          <p:nvSpPr>
            <p:cNvPr name="TextBox 8" id="8"/>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9" id="9"/>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5400000">
            <a:off x="9512933" y="1511933"/>
            <a:ext cx="8767082" cy="8783052"/>
          </a:xfrm>
          <a:custGeom>
            <a:avLst/>
            <a:gdLst/>
            <a:ahLst/>
            <a:cxnLst/>
            <a:rect r="r" b="b" t="t" l="l"/>
            <a:pathLst>
              <a:path h="8783052" w="8767082">
                <a:moveTo>
                  <a:pt x="8767082" y="0"/>
                </a:moveTo>
                <a:lnTo>
                  <a:pt x="0" y="0"/>
                </a:lnTo>
                <a:lnTo>
                  <a:pt x="0" y="8783052"/>
                </a:lnTo>
                <a:lnTo>
                  <a:pt x="8767082" y="8783052"/>
                </a:lnTo>
                <a:lnTo>
                  <a:pt x="87670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78116" y="4702398"/>
            <a:ext cx="8289609" cy="4730885"/>
            <a:chOff x="0" y="0"/>
            <a:chExt cx="1635569" cy="933420"/>
          </a:xfrm>
        </p:grpSpPr>
        <p:sp>
          <p:nvSpPr>
            <p:cNvPr name="Freeform 4" id="4"/>
            <p:cNvSpPr/>
            <p:nvPr/>
          </p:nvSpPr>
          <p:spPr>
            <a:xfrm flipH="false" flipV="false" rot="0">
              <a:off x="0" y="0"/>
              <a:ext cx="1635569" cy="933420"/>
            </a:xfrm>
            <a:custGeom>
              <a:avLst/>
              <a:gdLst/>
              <a:ahLst/>
              <a:cxnLst/>
              <a:rect r="r" b="b" t="t" l="l"/>
              <a:pathLst>
                <a:path h="933420" w="1635569">
                  <a:moveTo>
                    <a:pt x="73781" y="0"/>
                  </a:moveTo>
                  <a:lnTo>
                    <a:pt x="1561789" y="0"/>
                  </a:lnTo>
                  <a:cubicBezTo>
                    <a:pt x="1602536" y="0"/>
                    <a:pt x="1635569" y="33033"/>
                    <a:pt x="1635569" y="73781"/>
                  </a:cubicBezTo>
                  <a:lnTo>
                    <a:pt x="1635569" y="859640"/>
                  </a:lnTo>
                  <a:cubicBezTo>
                    <a:pt x="1635569" y="879207"/>
                    <a:pt x="1627796" y="897974"/>
                    <a:pt x="1613959" y="911810"/>
                  </a:cubicBezTo>
                  <a:cubicBezTo>
                    <a:pt x="1600123" y="925647"/>
                    <a:pt x="1581356" y="933420"/>
                    <a:pt x="1561789" y="933420"/>
                  </a:cubicBezTo>
                  <a:lnTo>
                    <a:pt x="73781" y="933420"/>
                  </a:lnTo>
                  <a:cubicBezTo>
                    <a:pt x="54213" y="933420"/>
                    <a:pt x="35446" y="925647"/>
                    <a:pt x="21610" y="911810"/>
                  </a:cubicBezTo>
                  <a:cubicBezTo>
                    <a:pt x="7773" y="897974"/>
                    <a:pt x="0" y="879207"/>
                    <a:pt x="0" y="859640"/>
                  </a:cubicBezTo>
                  <a:lnTo>
                    <a:pt x="0" y="73781"/>
                  </a:lnTo>
                  <a:cubicBezTo>
                    <a:pt x="0" y="54213"/>
                    <a:pt x="7773" y="35446"/>
                    <a:pt x="21610" y="21610"/>
                  </a:cubicBezTo>
                  <a:cubicBezTo>
                    <a:pt x="35446" y="7773"/>
                    <a:pt x="54213" y="0"/>
                    <a:pt x="73781" y="0"/>
                  </a:cubicBezTo>
                  <a:close/>
                </a:path>
              </a:pathLst>
            </a:custGeom>
            <a:blipFill>
              <a:blip r:embed="rId4"/>
              <a:stretch>
                <a:fillRect l="-29851" t="-25796" r="0" b="-25796"/>
              </a:stretch>
            </a:blipFill>
          </p:spPr>
        </p:sp>
      </p:grpSp>
      <p:sp>
        <p:nvSpPr>
          <p:cNvPr name="TextBox 5" id="5"/>
          <p:cNvSpPr txBox="true"/>
          <p:nvPr/>
        </p:nvSpPr>
        <p:spPr>
          <a:xfrm rot="0">
            <a:off x="823045" y="1781453"/>
            <a:ext cx="7844680" cy="195779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Open Sauce Bold"/>
                <a:ea typeface="Open Sauce Bold"/>
                <a:cs typeface="Open Sauce Bold"/>
                <a:sym typeface="Open Sauce Bold"/>
              </a:rPr>
              <a:t>Estructura y calidad de los datos</a:t>
            </a:r>
          </a:p>
        </p:txBody>
      </p:sp>
      <p:sp>
        <p:nvSpPr>
          <p:cNvPr name="TextBox 6" id="6"/>
          <p:cNvSpPr txBox="true"/>
          <p:nvPr/>
        </p:nvSpPr>
        <p:spPr>
          <a:xfrm rot="0">
            <a:off x="11308520" y="1591681"/>
            <a:ext cx="6047289" cy="5854345"/>
          </a:xfrm>
          <a:prstGeom prst="rect">
            <a:avLst/>
          </a:prstGeom>
        </p:spPr>
        <p:txBody>
          <a:bodyPr anchor="t" rtlCol="false" tIns="0" lIns="0" bIns="0" rIns="0">
            <a:spAutoFit/>
          </a:bodyPr>
          <a:lstStyle/>
          <a:p>
            <a:pPr algn="just">
              <a:lnSpc>
                <a:spcPts val="5208"/>
              </a:lnSpc>
            </a:pPr>
            <a:r>
              <a:rPr lang="en-US" sz="3720" spc="7">
                <a:solidFill>
                  <a:srgbClr val="DEE5EB"/>
                </a:solidFill>
                <a:latin typeface="Open Sauce"/>
                <a:ea typeface="Open Sauce"/>
                <a:cs typeface="Open Sauce"/>
                <a:sym typeface="Open Sauce"/>
              </a:rPr>
              <a:t>En general:</a:t>
            </a:r>
          </a:p>
          <a:p>
            <a:pPr algn="just">
              <a:lnSpc>
                <a:spcPts val="5208"/>
              </a:lnSpc>
            </a:pPr>
          </a:p>
          <a:p>
            <a:pPr algn="just" marL="803260" indent="-401630" lvl="1">
              <a:lnSpc>
                <a:spcPts val="5208"/>
              </a:lnSpc>
              <a:buFont typeface="Arial"/>
              <a:buChar char="•"/>
            </a:pPr>
            <a:r>
              <a:rPr lang="en-US" sz="3720" spc="7">
                <a:solidFill>
                  <a:srgbClr val="DEE5EB"/>
                </a:solidFill>
                <a:latin typeface="Open Sauce"/>
                <a:ea typeface="Open Sauce"/>
                <a:cs typeface="Open Sauce"/>
                <a:sym typeface="Open Sauce"/>
              </a:rPr>
              <a:t>No se detectaron valores nulos </a:t>
            </a:r>
          </a:p>
          <a:p>
            <a:pPr algn="just" marL="803260" indent="-401630" lvl="1">
              <a:lnSpc>
                <a:spcPts val="5208"/>
              </a:lnSpc>
              <a:buFont typeface="Arial"/>
              <a:buChar char="•"/>
            </a:pPr>
            <a:r>
              <a:rPr lang="en-US" sz="3720" spc="7">
                <a:solidFill>
                  <a:srgbClr val="DEE5EB"/>
                </a:solidFill>
                <a:latin typeface="Open Sauce"/>
                <a:ea typeface="Open Sauce"/>
                <a:cs typeface="Open Sauce"/>
                <a:sym typeface="Open Sauce"/>
              </a:rPr>
              <a:t>No existen registros duplicados</a:t>
            </a:r>
          </a:p>
          <a:p>
            <a:pPr algn="just" marL="803260" indent="-401630" lvl="1">
              <a:lnSpc>
                <a:spcPts val="5208"/>
              </a:lnSpc>
              <a:buFont typeface="Arial"/>
              <a:buChar char="•"/>
            </a:pPr>
            <a:r>
              <a:rPr lang="en-US" sz="3720" spc="7">
                <a:solidFill>
                  <a:srgbClr val="DEE5EB"/>
                </a:solidFill>
                <a:latin typeface="Open Sauce"/>
                <a:ea typeface="Open Sauce"/>
                <a:cs typeface="Open Sauce"/>
                <a:sym typeface="Open Sauce"/>
              </a:rPr>
              <a:t>Nombres de columnas adecuados</a:t>
            </a:r>
          </a:p>
          <a:p>
            <a:pPr algn="just" marL="803260" indent="-401630" lvl="1">
              <a:lnSpc>
                <a:spcPts val="5208"/>
              </a:lnSpc>
              <a:spcBef>
                <a:spcPct val="0"/>
              </a:spcBef>
              <a:buFont typeface="Arial"/>
              <a:buChar char="•"/>
            </a:pPr>
            <a:r>
              <a:rPr lang="en-US" sz="3720" spc="7">
                <a:solidFill>
                  <a:srgbClr val="DEE5EB"/>
                </a:solidFill>
                <a:latin typeface="Open Sauce"/>
                <a:ea typeface="Open Sauce"/>
                <a:cs typeface="Open Sauce"/>
                <a:sym typeface="Open Sauce"/>
              </a:rPr>
              <a:t>No hay datos atípicos</a:t>
            </a:r>
          </a:p>
        </p:txBody>
      </p:sp>
      <p:grpSp>
        <p:nvGrpSpPr>
          <p:cNvPr name="Group 7" id="7"/>
          <p:cNvGrpSpPr/>
          <p:nvPr/>
        </p:nvGrpSpPr>
        <p:grpSpPr>
          <a:xfrm rot="0">
            <a:off x="823045" y="518730"/>
            <a:ext cx="1761862" cy="791515"/>
            <a:chOff x="0" y="0"/>
            <a:chExt cx="2349150" cy="1055354"/>
          </a:xfrm>
        </p:grpSpPr>
        <p:sp>
          <p:nvSpPr>
            <p:cNvPr name="TextBox 8" id="8"/>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9" id="9"/>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6996" y="3814565"/>
            <a:ext cx="10747983" cy="6133880"/>
            <a:chOff x="0" y="0"/>
            <a:chExt cx="1635569" cy="933420"/>
          </a:xfrm>
        </p:grpSpPr>
        <p:sp>
          <p:nvSpPr>
            <p:cNvPr name="Freeform 3" id="3"/>
            <p:cNvSpPr/>
            <p:nvPr/>
          </p:nvSpPr>
          <p:spPr>
            <a:xfrm flipH="false" flipV="false" rot="0">
              <a:off x="0" y="0"/>
              <a:ext cx="1635569" cy="933420"/>
            </a:xfrm>
            <a:custGeom>
              <a:avLst/>
              <a:gdLst/>
              <a:ahLst/>
              <a:cxnLst/>
              <a:rect r="r" b="b" t="t" l="l"/>
              <a:pathLst>
                <a:path h="933420" w="1635569">
                  <a:moveTo>
                    <a:pt x="56905" y="0"/>
                  </a:moveTo>
                  <a:lnTo>
                    <a:pt x="1578664" y="0"/>
                  </a:lnTo>
                  <a:cubicBezTo>
                    <a:pt x="1610092" y="0"/>
                    <a:pt x="1635569" y="25477"/>
                    <a:pt x="1635569" y="56905"/>
                  </a:cubicBezTo>
                  <a:lnTo>
                    <a:pt x="1635569" y="876515"/>
                  </a:lnTo>
                  <a:cubicBezTo>
                    <a:pt x="1635569" y="891607"/>
                    <a:pt x="1629574" y="906081"/>
                    <a:pt x="1618902" y="916753"/>
                  </a:cubicBezTo>
                  <a:cubicBezTo>
                    <a:pt x="1608230" y="927425"/>
                    <a:pt x="1593756" y="933420"/>
                    <a:pt x="1578664" y="933420"/>
                  </a:cubicBezTo>
                  <a:lnTo>
                    <a:pt x="56905" y="933420"/>
                  </a:lnTo>
                  <a:cubicBezTo>
                    <a:pt x="41813" y="933420"/>
                    <a:pt x="27339" y="927425"/>
                    <a:pt x="16667" y="916753"/>
                  </a:cubicBezTo>
                  <a:cubicBezTo>
                    <a:pt x="5995" y="906081"/>
                    <a:pt x="0" y="891607"/>
                    <a:pt x="0" y="876515"/>
                  </a:cubicBezTo>
                  <a:lnTo>
                    <a:pt x="0" y="56905"/>
                  </a:lnTo>
                  <a:cubicBezTo>
                    <a:pt x="0" y="41813"/>
                    <a:pt x="5995" y="27339"/>
                    <a:pt x="16667" y="16667"/>
                  </a:cubicBezTo>
                  <a:cubicBezTo>
                    <a:pt x="27339" y="5995"/>
                    <a:pt x="41813" y="0"/>
                    <a:pt x="56905" y="0"/>
                  </a:cubicBezTo>
                  <a:close/>
                </a:path>
              </a:pathLst>
            </a:custGeom>
            <a:blipFill>
              <a:blip r:embed="rId2"/>
              <a:stretch>
                <a:fillRect l="0" t="-157" r="0" b="-157"/>
              </a:stretch>
            </a:blipFill>
          </p:spPr>
        </p:sp>
      </p:grpSp>
      <p:sp>
        <p:nvSpPr>
          <p:cNvPr name="TextBox 4" id="4"/>
          <p:cNvSpPr txBox="true"/>
          <p:nvPr/>
        </p:nvSpPr>
        <p:spPr>
          <a:xfrm rot="0">
            <a:off x="4094769" y="926021"/>
            <a:ext cx="11372351" cy="1634475"/>
          </a:xfrm>
          <a:prstGeom prst="rect">
            <a:avLst/>
          </a:prstGeom>
        </p:spPr>
        <p:txBody>
          <a:bodyPr anchor="t" rtlCol="false" tIns="0" lIns="0" bIns="0" rIns="0">
            <a:spAutoFit/>
          </a:bodyPr>
          <a:lstStyle/>
          <a:p>
            <a:pPr algn="just" marL="0" indent="0" lvl="0">
              <a:lnSpc>
                <a:spcPts val="6398"/>
              </a:lnSpc>
            </a:pPr>
            <a:r>
              <a:rPr lang="en-US" b="true" sz="5816" spc="11">
                <a:solidFill>
                  <a:srgbClr val="FFFFFF"/>
                </a:solidFill>
                <a:latin typeface="Open Sauce Bold"/>
                <a:ea typeface="Open Sauce Bold"/>
                <a:cs typeface="Open Sauce Bold"/>
                <a:sym typeface="Open Sauce Bold"/>
              </a:rPr>
              <a:t>DISTRIBUCIÓN DE SALARIO ANUAL EN DOLARES</a:t>
            </a:r>
          </a:p>
        </p:txBody>
      </p:sp>
      <p:sp>
        <p:nvSpPr>
          <p:cNvPr name="Freeform 5" id="5"/>
          <p:cNvSpPr/>
          <p:nvPr/>
        </p:nvSpPr>
        <p:spPr>
          <a:xfrm flipH="false" flipV="true" rot="5400000">
            <a:off x="10005181" y="2164554"/>
            <a:ext cx="8558066" cy="8573655"/>
          </a:xfrm>
          <a:custGeom>
            <a:avLst/>
            <a:gdLst/>
            <a:ahLst/>
            <a:cxnLst/>
            <a:rect r="r" b="b" t="t" l="l"/>
            <a:pathLst>
              <a:path h="8573655" w="8558066">
                <a:moveTo>
                  <a:pt x="0" y="8573655"/>
                </a:moveTo>
                <a:lnTo>
                  <a:pt x="8558067" y="8573655"/>
                </a:lnTo>
                <a:lnTo>
                  <a:pt x="8558067" y="0"/>
                </a:lnTo>
                <a:lnTo>
                  <a:pt x="0" y="0"/>
                </a:lnTo>
                <a:lnTo>
                  <a:pt x="0" y="8573655"/>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9" id="9"/>
          <p:cNvSpPr txBox="true"/>
          <p:nvPr/>
        </p:nvSpPr>
        <p:spPr>
          <a:xfrm rot="0">
            <a:off x="11205884" y="2957138"/>
            <a:ext cx="6658472" cy="4334623"/>
          </a:xfrm>
          <a:prstGeom prst="rect">
            <a:avLst/>
          </a:prstGeom>
        </p:spPr>
        <p:txBody>
          <a:bodyPr anchor="t" rtlCol="false" tIns="0" lIns="0" bIns="0" rIns="0">
            <a:spAutoFit/>
          </a:bodyPr>
          <a:lstStyle/>
          <a:p>
            <a:pPr algn="l" marL="553202" indent="-276601" lvl="1">
              <a:lnSpc>
                <a:spcPts val="3587"/>
              </a:lnSpc>
              <a:buFont typeface="Arial"/>
              <a:buChar char="•"/>
            </a:pPr>
            <a:r>
              <a:rPr lang="en-US" sz="2562">
                <a:solidFill>
                  <a:srgbClr val="FFFFFF"/>
                </a:solidFill>
                <a:latin typeface="Open Sauce"/>
                <a:ea typeface="Open Sauce"/>
                <a:cs typeface="Open Sauce"/>
                <a:sym typeface="Open Sauce"/>
              </a:rPr>
              <a:t>Los salarios en su mayoría están entre los 50 mil y 200 mil dólares anuales</a:t>
            </a:r>
          </a:p>
          <a:p>
            <a:pPr algn="l">
              <a:lnSpc>
                <a:spcPts val="3587"/>
              </a:lnSpc>
            </a:pPr>
          </a:p>
          <a:p>
            <a:pPr algn="l" marL="553202" indent="-276601" lvl="1">
              <a:lnSpc>
                <a:spcPts val="3587"/>
              </a:lnSpc>
              <a:buFont typeface="Arial"/>
              <a:buChar char="•"/>
            </a:pPr>
            <a:r>
              <a:rPr lang="en-US" sz="2562">
                <a:solidFill>
                  <a:srgbClr val="FFFFFF"/>
                </a:solidFill>
                <a:latin typeface="Open Sauce"/>
                <a:ea typeface="Open Sauce"/>
                <a:cs typeface="Open Sauce"/>
                <a:sym typeface="Open Sauce"/>
              </a:rPr>
              <a:t>Barras: representan cuántos empleos están en un cierto rango salarial</a:t>
            </a:r>
          </a:p>
          <a:p>
            <a:pPr algn="l">
              <a:lnSpc>
                <a:spcPts val="3587"/>
              </a:lnSpc>
            </a:pPr>
          </a:p>
          <a:p>
            <a:pPr algn="l" marL="553202" indent="-276601" lvl="1">
              <a:lnSpc>
                <a:spcPts val="3587"/>
              </a:lnSpc>
              <a:buFont typeface="Arial"/>
              <a:buChar char="•"/>
            </a:pPr>
            <a:r>
              <a:rPr lang="en-US" sz="2562">
                <a:solidFill>
                  <a:srgbClr val="FFFFFF"/>
                </a:solidFill>
                <a:latin typeface="Open Sauce"/>
                <a:ea typeface="Open Sauce"/>
                <a:cs typeface="Open Sauce"/>
                <a:sym typeface="Open Sauce"/>
              </a:rPr>
              <a:t>Línea KDE (Kernel Density Estimate): Una curva que representa como varía la distribución de los datos.</a:t>
            </a:r>
          </a:p>
          <a:p>
            <a:pPr algn="l">
              <a:lnSpc>
                <a:spcPts val="257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5400000">
            <a:off x="-755771" y="-1700680"/>
            <a:ext cx="8558066" cy="8573655"/>
          </a:xfrm>
          <a:custGeom>
            <a:avLst/>
            <a:gdLst/>
            <a:ahLst/>
            <a:cxnLst/>
            <a:rect r="r" b="b" t="t" l="l"/>
            <a:pathLst>
              <a:path h="8573655" w="8558066">
                <a:moveTo>
                  <a:pt x="0" y="8573654"/>
                </a:moveTo>
                <a:lnTo>
                  <a:pt x="8558066" y="8573654"/>
                </a:lnTo>
                <a:lnTo>
                  <a:pt x="8558066" y="0"/>
                </a:lnTo>
                <a:lnTo>
                  <a:pt x="0" y="0"/>
                </a:lnTo>
                <a:lnTo>
                  <a:pt x="0" y="857365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414155"/>
            <a:ext cx="16043223" cy="6156587"/>
          </a:xfrm>
          <a:custGeom>
            <a:avLst/>
            <a:gdLst/>
            <a:ahLst/>
            <a:cxnLst/>
            <a:rect r="r" b="b" t="t" l="l"/>
            <a:pathLst>
              <a:path h="6156587" w="16043223">
                <a:moveTo>
                  <a:pt x="0" y="0"/>
                </a:moveTo>
                <a:lnTo>
                  <a:pt x="16043223" y="0"/>
                </a:lnTo>
                <a:lnTo>
                  <a:pt x="16043223" y="6156587"/>
                </a:lnTo>
                <a:lnTo>
                  <a:pt x="0" y="6156587"/>
                </a:lnTo>
                <a:lnTo>
                  <a:pt x="0" y="0"/>
                </a:lnTo>
                <a:close/>
              </a:path>
            </a:pathLst>
          </a:custGeom>
          <a:blipFill>
            <a:blip r:embed="rId4"/>
            <a:stretch>
              <a:fillRect l="0" t="0" r="0" b="0"/>
            </a:stretch>
          </a:blipFill>
        </p:spPr>
      </p:sp>
      <p:sp>
        <p:nvSpPr>
          <p:cNvPr name="Freeform 4" id="4"/>
          <p:cNvSpPr/>
          <p:nvPr/>
        </p:nvSpPr>
        <p:spPr>
          <a:xfrm flipH="false" flipV="false" rot="-10800000">
            <a:off x="13793432" y="6865180"/>
            <a:ext cx="7672410" cy="7672410"/>
          </a:xfrm>
          <a:custGeom>
            <a:avLst/>
            <a:gdLst/>
            <a:ahLst/>
            <a:cxnLst/>
            <a:rect r="r" b="b" t="t" l="l"/>
            <a:pathLst>
              <a:path h="7672410" w="7672410">
                <a:moveTo>
                  <a:pt x="0" y="0"/>
                </a:moveTo>
                <a:lnTo>
                  <a:pt x="7672409" y="0"/>
                </a:lnTo>
                <a:lnTo>
                  <a:pt x="7672409" y="7672410"/>
                </a:lnTo>
                <a:lnTo>
                  <a:pt x="0" y="76724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523262" y="831291"/>
            <a:ext cx="13736038" cy="1260686"/>
          </a:xfrm>
          <a:prstGeom prst="rect">
            <a:avLst/>
          </a:prstGeom>
        </p:spPr>
        <p:txBody>
          <a:bodyPr anchor="t" rtlCol="false" tIns="0" lIns="0" bIns="0" rIns="0">
            <a:spAutoFit/>
          </a:bodyPr>
          <a:lstStyle/>
          <a:p>
            <a:pPr algn="just">
              <a:lnSpc>
                <a:spcPts val="4912"/>
              </a:lnSpc>
            </a:pPr>
            <a:r>
              <a:rPr lang="en-US" b="true" sz="4465" spc="8">
                <a:solidFill>
                  <a:srgbClr val="FFFFFF"/>
                </a:solidFill>
                <a:latin typeface="Open Sauce Bold"/>
                <a:ea typeface="Open Sauce Bold"/>
                <a:cs typeface="Open Sauce Bold"/>
                <a:sym typeface="Open Sauce Bold"/>
              </a:rPr>
              <a:t>TOP 5 EMPRESAS CON MEJORES SALARIOS</a:t>
            </a:r>
          </a:p>
          <a:p>
            <a:pPr algn="just" marL="0" indent="0" lvl="0">
              <a:lnSpc>
                <a:spcPts val="4912"/>
              </a:lnSpc>
            </a:pPr>
          </a:p>
        </p:txBody>
      </p:sp>
      <p:grpSp>
        <p:nvGrpSpPr>
          <p:cNvPr name="Group 6" id="6"/>
          <p:cNvGrpSpPr/>
          <p:nvPr/>
        </p:nvGrpSpPr>
        <p:grpSpPr>
          <a:xfrm rot="0">
            <a:off x="823045" y="518730"/>
            <a:ext cx="1761862" cy="791515"/>
            <a:chOff x="0" y="0"/>
            <a:chExt cx="2349150" cy="1055354"/>
          </a:xfrm>
        </p:grpSpPr>
        <p:sp>
          <p:nvSpPr>
            <p:cNvPr name="TextBox 7" id="7"/>
            <p:cNvSpPr txBox="true"/>
            <p:nvPr/>
          </p:nvSpPr>
          <p:spPr>
            <a:xfrm rot="0">
              <a:off x="0" y="-28575"/>
              <a:ext cx="2349150" cy="474561"/>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Open Sauce Heavy"/>
                  <a:ea typeface="Open Sauce Heavy"/>
                  <a:cs typeface="Open Sauce Heavy"/>
                  <a:sym typeface="Open Sauce Heavy"/>
                </a:rPr>
                <a:t>IA </a:t>
              </a:r>
            </a:p>
          </p:txBody>
        </p:sp>
        <p:sp>
          <p:nvSpPr>
            <p:cNvPr name="TextBox 8" id="8"/>
            <p:cNvSpPr txBox="true"/>
            <p:nvPr/>
          </p:nvSpPr>
          <p:spPr>
            <a:xfrm rot="0">
              <a:off x="0" y="580793"/>
              <a:ext cx="2349150" cy="474561"/>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Open Sauce"/>
                  <a:ea typeface="Open Sauce"/>
                  <a:cs typeface="Open Sauce"/>
                  <a:sym typeface="Open Sauce"/>
                </a:rPr>
                <a:t>Explorador</a:t>
              </a:r>
            </a:p>
          </p:txBody>
        </p:sp>
      </p:grpSp>
      <p:sp>
        <p:nvSpPr>
          <p:cNvPr name="TextBox 9" id="9"/>
          <p:cNvSpPr txBox="true"/>
          <p:nvPr/>
        </p:nvSpPr>
        <p:spPr>
          <a:xfrm rot="0">
            <a:off x="4120264" y="2044352"/>
            <a:ext cx="9135514" cy="824865"/>
          </a:xfrm>
          <a:prstGeom prst="rect">
            <a:avLst/>
          </a:prstGeom>
        </p:spPr>
        <p:txBody>
          <a:bodyPr anchor="t" rtlCol="false" tIns="0" lIns="0" bIns="0" rIns="0">
            <a:spAutoFit/>
          </a:bodyPr>
          <a:lstStyle/>
          <a:p>
            <a:pPr algn="just">
              <a:lnSpc>
                <a:spcPts val="3359"/>
              </a:lnSpc>
              <a:spcBef>
                <a:spcPct val="0"/>
              </a:spcBef>
            </a:pPr>
            <a:r>
              <a:rPr lang="en-US" sz="2400" spc="4">
                <a:solidFill>
                  <a:srgbClr val="FFFFFF"/>
                </a:solidFill>
                <a:latin typeface="Open Sauce"/>
                <a:ea typeface="Open Sauce"/>
                <a:cs typeface="Open Sauce"/>
                <a:sym typeface="Open Sauce"/>
              </a:rPr>
              <a:t>Muestra, cuáles son las cinco compañías del dataset que ofrecen los salarios promedio más altos.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DAGtPvO6v28</dc:identifier>
  <dcterms:modified xsi:type="dcterms:W3CDTF">2011-08-01T06:04:30Z</dcterms:modified>
  <cp:revision>1</cp:revision>
  <dc:title>Presentación Grupo 3 Proyecto IA Explorador</dc:title>
</cp:coreProperties>
</file>